
<file path=[Content_Types].xml><?xml version="1.0" encoding="utf-8"?>
<Types xmlns="http://schemas.openxmlformats.org/package/2006/content-types">
  <Override PartName="/ppt/slides/slide6.xml" ContentType="application/vnd.openxmlformats-officedocument.presentationml.slide+xml"/>
  <Override PartName="/ppt/notesSlides/notesSlide2.xml" ContentType="application/vnd.openxmlformats-officedocument.presentationml.notesSlide+xml"/>
  <Override PartName="/ppt/slideLayouts/slideLayout8.xml" ContentType="application/vnd.openxmlformats-officedocument.presentationml.slideLayout+xml"/>
  <Override PartName="/customXml/itemProps3.xml" ContentType="application/vnd.openxmlformats-officedocument.customXmlProperties+xml"/>
  <Override PartName="/ppt/slideLayouts/slideLayout6.xml" ContentType="application/vnd.openxmlformats-officedocument.presentationml.slideLayout+xml"/>
  <Override PartName="/ppt/theme/theme3.xml" ContentType="application/vnd.openxmlformats-officedocument.theme+xml"/>
  <Override PartName="/ppt/slides/slide4.xml" ContentType="application/vnd.openxmlformats-officedocument.presentationml.slide+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customXml/itemProps1.xml" ContentType="application/vnd.openxmlformats-officedocument.customXmlProperties+xml"/>
  <Default Extension="rels" ContentType="application/vnd.openxmlformats-package.relationships+xml"/>
  <Override PartName="/ppt/slides/slide2.xml" ContentType="application/vnd.openxmlformats-officedocument.presentationml.slide+xml"/>
  <Override PartName="/ppt/slideLayouts/slideLayout2.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Default Extension="xml" ContentType="application/xml"/>
  <Override PartName="/ppt/theme/themeOverride1.xml" ContentType="application/vnd.openxmlformats-officedocument.themeOverride+xml"/>
  <Override PartName="/ppt/slideLayouts/slideLayout11.xml" ContentType="application/vnd.openxmlformats-officedocument.presentationml.slideLayout+xml"/>
  <Override PartName="/ppt/slides/slide10.xml" ContentType="application/vnd.openxmlformats-officedocument.presentationml.slide+xml"/>
  <Override PartName="/ppt/tableStyles.xml" ContentType="application/vnd.openxmlformats-officedocument.presentationml.tableStyles+xml"/>
  <Override PartName="/ppt/slides/slide12.xml" ContentType="application/vnd.openxmlformats-officedocument.presentationml.slide+xml"/>
  <Override PartName="/docProps/custom.xml" ContentType="application/vnd.openxmlformats-officedocument.custom-properties+xml"/>
  <Override PartName="/ppt/charts/chart7.xml" ContentType="application/vnd.openxmlformats-officedocument.drawingml.chart+xml"/>
  <Override PartName="/ppt/charts/chart5.xml" ContentType="application/vnd.openxmlformats-officedocument.drawingml.chart+xml"/>
  <Override PartName="/ppt/notesSlides/notesSlide7.xml" ContentType="application/vnd.openxmlformats-officedocument.presentationml.notesSlide+xml"/>
  <Override PartName="/ppt/charts/chart3.xml" ContentType="application/vnd.openxmlformats-officedocument.drawingml.chart+xml"/>
  <Override PartName="/ppt/slides/slide9.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charts/chart1.xml" ContentType="application/vnd.openxmlformats-officedocument.drawingml.chart+xml"/>
  <Override PartName="/ppt/slides/slide7.xml" ContentType="application/vnd.openxmlformats-officedocument.presentationml.slide+xml"/>
  <Override PartName="/ppt/viewProps.xml" ContentType="application/vnd.openxmlformats-officedocument.presentationml.viewProps+xml"/>
  <Override PartName="/customXml/itemProps4.xml" ContentType="application/vnd.openxmlformats-officedocument.customXmlProperties+xml"/>
  <Override PartName="/ppt/slides/slide5.xml" ContentType="application/vnd.openxmlformats-officedocument.presentationml.slide+xml"/>
  <Override PartName="/ppt/notesSlides/notesSlide1.xml" ContentType="application/vnd.openxmlformats-officedocument.presentationml.notesSlide+xml"/>
  <Override PartName="/ppt/slideLayouts/slideLayout7.xml" ContentType="application/vnd.openxmlformats-officedocument.presentationml.slideLayout+xml"/>
  <Override PartName="/ppt/notesSlides/notesSlide3.xml" ContentType="application/vnd.openxmlformats-officedocument.presentationml.notesSlide+xml"/>
  <Default Extension="bin" ContentType="application/vnd.openxmlformats-officedocument.presentationml.printerSettings"/>
  <Override PartName="/customXml/itemProps2.xml" ContentType="application/vnd.openxmlformats-officedocument.customXmlProperties+xml"/>
  <Override PartName="/ppt/slideLayouts/slideLayout5.xml" ContentType="application/vnd.openxmlformats-officedocument.presentationml.slideLayout+xml"/>
  <Override PartName="/ppt/theme/theme2.xml" ContentType="application/vnd.openxmlformats-officedocument.theme+xml"/>
  <Override PartName="/ppt/slides/slide3.xml" ContentType="application/vnd.openxmlformats-officedocument.presentationml.slide+xml"/>
  <Override PartName="/ppt/presProps.xml" ContentType="application/vnd.openxmlformats-officedocument.presentationml.presProps+xml"/>
  <Default Extension="emf" ContentType="image/x-emf"/>
  <Default Extension="jpeg" ContentType="image/jpeg"/>
  <Override PartName="/ppt/slides/slide1.xml" ContentType="application/vnd.openxmlformats-officedocument.presentationml.slide+xml"/>
  <Override PartName="/ppt/slideLayouts/slideLayout3.xml" ContentType="application/vnd.openxmlformats-officedocument.presentationml.slideLayout+xml"/>
  <Override PartName="/docProps/app.xml" ContentType="application/vnd.openxmlformats-officedocument.extended-properties+xml"/>
  <Override PartName="/ppt/slideLayouts/slideLayout1.xml" ContentType="application/vnd.openxmlformats-officedocument.presentationml.slideLayout+xml"/>
  <Override PartName="/ppt/theme/themeOverride2.xml" ContentType="application/vnd.openxmlformats-officedocument.themeOverride+xml"/>
  <Override PartName="/ppt/presentation.xml" ContentType="application/vnd.openxmlformats-officedocument.presentationml.presentation.main+xml"/>
  <Override PartName="/ppt/slides/slide11.xml" ContentType="application/vnd.openxmlformats-officedocument.presentationml.slide+xml"/>
  <Override PartName="/ppt/charts/chart6.xml" ContentType="application/vnd.openxmlformats-officedocument.drawingml.chart+xml"/>
  <Override PartName="/ppt/notesSlides/notesSlide8.xml" ContentType="application/vnd.openxmlformats-officedocument.presentationml.notesSlide+xml"/>
  <Override PartName="/ppt/slideLayouts/slideLayout10.xml" ContentType="application/vnd.openxmlformats-officedocument.presentationml.slideLayout+xml"/>
  <Override PartName="/ppt/charts/chart4.xml" ContentType="application/vnd.openxmlformats-officedocument.drawingml.chart+xml"/>
  <Override PartName="/ppt/notesSlides/notesSlide6.xml" ContentType="application/vnd.openxmlformats-officedocument.presentationml.notesSlide+xml"/>
  <Override PartName="/ppt/notesSlides/notesSlide4.xml" ContentType="application/vnd.openxmlformats-officedocument.presentationml.notesSlide+xml"/>
  <Override PartName="/ppt/handoutMasters/handoutMaster1.xml" ContentType="application/vnd.openxmlformats-officedocument.presentationml.handoutMaster+xml"/>
  <Override PartName="/docProps/core.xml" ContentType="application/vnd.openxmlformats-package.core-properties+xml"/>
  <Override PartName="/ppt/charts/chart2.xml" ContentType="application/vnd.openxmlformats-officedocument.drawingml.chart+xml"/>
  <Override PartName="/ppt/slides/slide8.xml" ContentType="application/vnd.openxmlformats-officedocument.presentationml.slide+xml"/>
  <Override PartName="/customXml/itemProps5.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notesMasterIdLst>
    <p:notesMasterId r:id="rId14"/>
  </p:notesMasterIdLst>
  <p:handoutMasterIdLst>
    <p:handoutMasterId r:id="rId15"/>
  </p:handoutMasterIdLst>
  <p:sldIdLst>
    <p:sldId id="256" r:id="rId2"/>
    <p:sldId id="257" r:id="rId3"/>
    <p:sldId id="258" r:id="rId4"/>
    <p:sldId id="259" r:id="rId5"/>
    <p:sldId id="260" r:id="rId6"/>
    <p:sldId id="267" r:id="rId7"/>
    <p:sldId id="266" r:id="rId8"/>
    <p:sldId id="265" r:id="rId9"/>
    <p:sldId id="262" r:id="rId10"/>
    <p:sldId id="263" r:id="rId11"/>
    <p:sldId id="264" r:id="rId12"/>
    <p:sldId id="268"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snapToGrid="0" snapToObjects="1">
      <p:cViewPr varScale="1">
        <p:scale>
          <a:sx n="98" d="100"/>
          <a:sy n="98" d="100"/>
        </p:scale>
        <p:origin x="-640" y="-11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21" Type="http://schemas.openxmlformats.org/officeDocument/2006/relationships/customXml" Target="../customXml/item1.xml"/><Relationship Id="rId12" Type="http://schemas.openxmlformats.org/officeDocument/2006/relationships/slide" Target="slides/slide11.xml"/><Relationship Id="rId17" Type="http://schemas.openxmlformats.org/officeDocument/2006/relationships/presProps" Target="presProps.xml"/><Relationship Id="rId7" Type="http://schemas.openxmlformats.org/officeDocument/2006/relationships/slide" Target="slides/slide6.xml"/><Relationship Id="rId25" Type="http://schemas.openxmlformats.org/officeDocument/2006/relationships/customXml" Target="../customXml/item5.xml"/><Relationship Id="rId20" Type="http://schemas.openxmlformats.org/officeDocument/2006/relationships/tableStyles" Target="tableStyles.xml"/><Relationship Id="rId16" Type="http://schemas.openxmlformats.org/officeDocument/2006/relationships/printerSettings" Target="printerSettings/printerSettings1.bin"/><Relationship Id="rId2" Type="http://schemas.openxmlformats.org/officeDocument/2006/relationships/slide" Target="slides/slide1.xml"/><Relationship Id="rId11" Type="http://schemas.openxmlformats.org/officeDocument/2006/relationships/slide" Target="slides/slide10.xml"/><Relationship Id="rId1" Type="http://schemas.openxmlformats.org/officeDocument/2006/relationships/slideMaster" Target="slideMasters/slideMaster1.xml"/><Relationship Id="rId6" Type="http://schemas.openxmlformats.org/officeDocument/2006/relationships/slide" Target="slides/slide5.xml"/><Relationship Id="rId24" Type="http://schemas.openxmlformats.org/officeDocument/2006/relationships/customXml" Target="../customXml/item4.xml"/><Relationship Id="rId15" Type="http://schemas.openxmlformats.org/officeDocument/2006/relationships/handoutMaster" Target="handoutMasters/handoutMaster1.xml"/><Relationship Id="rId5" Type="http://schemas.openxmlformats.org/officeDocument/2006/relationships/slide" Target="slides/slide4.xml"/><Relationship Id="rId23"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theme" Target="theme/theme1.xml"/><Relationship Id="rId9" Type="http://schemas.openxmlformats.org/officeDocument/2006/relationships/slide" Target="slides/slide8.xml"/><Relationship Id="rId14" Type="http://schemas.openxmlformats.org/officeDocument/2006/relationships/notesMaster" Target="notesMasters/notesMaster1.xml"/><Relationship Id="rId4" Type="http://schemas.openxmlformats.org/officeDocument/2006/relationships/slide" Target="slides/slide3.xml"/><Relationship Id="rId22" Type="http://schemas.openxmlformats.org/officeDocument/2006/relationships/customXml" Target="../customXml/item2.xml"/></Relationships>
</file>

<file path=ppt/charts/_rels/chart1.xml.rels><?xml version="1.0" encoding="UTF-8" standalone="yes"?>
<Relationships xmlns="http://schemas.openxmlformats.org/package/2006/relationships"><Relationship Id="rId1" Type="http://schemas.openxmlformats.org/officeDocument/2006/relationships/oleObject" Target="Macintosh%20HD:Users:catherinemckinley:Downloads:Media%20Graphs%20and%20Tables%20+JAA-1.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Macintosh%20HD:Users:catherinemckinley:Downloads:Media%20Graphs%20and%20Tables%20+JAA-1.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Macintosh%20HD:Users:catherinemckinley:Downloads:Media%20Graphs%20and%20Tables%20+JAA-1.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Macintosh%20HD:Users:catherinemckinley:Downloads:Media%20Graphs%20and%20Tables%20+JAA-1.xlsx" TargetMode="External"/></Relationships>
</file>

<file path=ppt/charts/_rels/chart5.xml.rels><?xml version="1.0" encoding="UTF-8" standalone="yes"?>
<Relationships xmlns="http://schemas.openxmlformats.org/package/2006/relationships"><Relationship Id="rId1" Type="http://schemas.openxmlformats.org/officeDocument/2006/relationships/themeOverride" Target="../theme/themeOverride1.xml"/><Relationship Id="rId2" Type="http://schemas.openxmlformats.org/officeDocument/2006/relationships/oleObject" Target="Macintosh%20HD:Users:catherinemckinley:Downloads:Media%20Graphs%20and%20Tables%20+JAA-1.xlsx" TargetMode="External"/></Relationships>
</file>

<file path=ppt/charts/_rels/chart6.xml.rels><?xml version="1.0" encoding="UTF-8" standalone="yes"?>
<Relationships xmlns="http://schemas.openxmlformats.org/package/2006/relationships"><Relationship Id="rId1" Type="http://schemas.openxmlformats.org/officeDocument/2006/relationships/themeOverride" Target="../theme/themeOverride2.xml"/><Relationship Id="rId2" Type="http://schemas.openxmlformats.org/officeDocument/2006/relationships/oleObject" Target="Macintosh%20HD:Users:catherinemckinley:Downloads:Media%20Graphs%20and%20Tables%20+JAA-1.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Macintosh%20HD:Users:catherinemckinley:Downloads:Media%20Graphs%20and%20Tables%20+JAA-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n-US"/>
  <c:style val="2"/>
  <c:chart>
    <c:title>
      <c:tx>
        <c:rich>
          <a:bodyPr/>
          <a:lstStyle/>
          <a:p>
            <a:pPr>
              <a:defRPr/>
            </a:pPr>
            <a:r>
              <a:rPr lang="en-US"/>
              <a:t>Total number</a:t>
            </a:r>
            <a:r>
              <a:rPr lang="en-US" baseline="0"/>
              <a:t> of corruption stories by month</a:t>
            </a:r>
            <a:endParaRPr lang="en-US"/>
          </a:p>
        </c:rich>
      </c:tx>
      <c:layout/>
    </c:title>
    <c:plotArea>
      <c:layout/>
      <c:lineChart>
        <c:grouping val="standard"/>
        <c:ser>
          <c:idx val="0"/>
          <c:order val="0"/>
          <c:tx>
            <c:strRef>
              <c:f>Sheet2!$A$3</c:f>
              <c:strCache>
                <c:ptCount val="1"/>
                <c:pt idx="0">
                  <c:v>2006</c:v>
                </c:pt>
              </c:strCache>
            </c:strRef>
          </c:tx>
          <c:marker>
            <c:symbol val="none"/>
          </c:marker>
          <c:cat>
            <c:strRef>
              <c:f>Sheet2!$B$1:$M$2</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cat>
          <c:val>
            <c:numRef>
              <c:f>Sheet2!$B$3:$M$3</c:f>
              <c:numCache>
                <c:formatCode>General</c:formatCode>
                <c:ptCount val="12"/>
                <c:pt idx="9">
                  <c:v>311.0</c:v>
                </c:pt>
                <c:pt idx="10">
                  <c:v>243.0</c:v>
                </c:pt>
                <c:pt idx="11">
                  <c:v>197.0</c:v>
                </c:pt>
              </c:numCache>
            </c:numRef>
          </c:val>
        </c:ser>
        <c:ser>
          <c:idx val="1"/>
          <c:order val="1"/>
          <c:tx>
            <c:strRef>
              <c:f>Sheet2!$A$4</c:f>
              <c:strCache>
                <c:ptCount val="1"/>
                <c:pt idx="0">
                  <c:v>2007</c:v>
                </c:pt>
              </c:strCache>
            </c:strRef>
          </c:tx>
          <c:marker>
            <c:symbol val="none"/>
          </c:marker>
          <c:cat>
            <c:strRef>
              <c:f>Sheet2!$B$1:$M$2</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cat>
          <c:val>
            <c:numRef>
              <c:f>Sheet2!$B$4:$M$4</c:f>
              <c:numCache>
                <c:formatCode>General</c:formatCode>
                <c:ptCount val="12"/>
                <c:pt idx="0">
                  <c:v>279.0</c:v>
                </c:pt>
                <c:pt idx="1">
                  <c:v>214.0</c:v>
                </c:pt>
                <c:pt idx="2">
                  <c:v>317.0</c:v>
                </c:pt>
                <c:pt idx="3">
                  <c:v>147.0</c:v>
                </c:pt>
                <c:pt idx="4">
                  <c:v>158.0</c:v>
                </c:pt>
                <c:pt idx="5">
                  <c:v>231.0</c:v>
                </c:pt>
                <c:pt idx="6">
                  <c:v>223.0</c:v>
                </c:pt>
                <c:pt idx="7">
                  <c:v>333.0</c:v>
                </c:pt>
                <c:pt idx="8">
                  <c:v>236.0</c:v>
                </c:pt>
                <c:pt idx="9">
                  <c:v>196.0</c:v>
                </c:pt>
                <c:pt idx="10">
                  <c:v>187.0</c:v>
                </c:pt>
                <c:pt idx="11">
                  <c:v>141.0</c:v>
                </c:pt>
              </c:numCache>
            </c:numRef>
          </c:val>
        </c:ser>
        <c:ser>
          <c:idx val="2"/>
          <c:order val="2"/>
          <c:tx>
            <c:strRef>
              <c:f>Sheet2!$A$5</c:f>
              <c:strCache>
                <c:ptCount val="1"/>
                <c:pt idx="0">
                  <c:v>2008</c:v>
                </c:pt>
              </c:strCache>
            </c:strRef>
          </c:tx>
          <c:marker>
            <c:symbol val="none"/>
          </c:marker>
          <c:cat>
            <c:strRef>
              <c:f>Sheet2!$B$1:$M$2</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cat>
          <c:val>
            <c:numRef>
              <c:f>Sheet2!$B$5:$M$5</c:f>
              <c:numCache>
                <c:formatCode>General</c:formatCode>
                <c:ptCount val="12"/>
                <c:pt idx="0">
                  <c:v>168.0</c:v>
                </c:pt>
                <c:pt idx="1">
                  <c:v>103.0</c:v>
                </c:pt>
                <c:pt idx="2">
                  <c:v>248.0</c:v>
                </c:pt>
                <c:pt idx="3">
                  <c:v>230.0</c:v>
                </c:pt>
                <c:pt idx="4">
                  <c:v>208.0</c:v>
                </c:pt>
                <c:pt idx="5">
                  <c:v>143.0</c:v>
                </c:pt>
                <c:pt idx="6">
                  <c:v>167.0</c:v>
                </c:pt>
                <c:pt idx="7">
                  <c:v>154.0</c:v>
                </c:pt>
                <c:pt idx="8">
                  <c:v>169.0</c:v>
                </c:pt>
                <c:pt idx="9">
                  <c:v>110.0</c:v>
                </c:pt>
                <c:pt idx="10">
                  <c:v>172.0</c:v>
                </c:pt>
                <c:pt idx="11">
                  <c:v>204.0</c:v>
                </c:pt>
              </c:numCache>
            </c:numRef>
          </c:val>
        </c:ser>
        <c:ser>
          <c:idx val="3"/>
          <c:order val="3"/>
          <c:tx>
            <c:strRef>
              <c:f>Sheet2!$A$6</c:f>
              <c:strCache>
                <c:ptCount val="1"/>
                <c:pt idx="0">
                  <c:v>2009</c:v>
                </c:pt>
              </c:strCache>
            </c:strRef>
          </c:tx>
          <c:marker>
            <c:symbol val="none"/>
          </c:marker>
          <c:cat>
            <c:strRef>
              <c:f>Sheet2!$B$1:$M$2</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cat>
          <c:val>
            <c:numRef>
              <c:f>Sheet2!$B$6:$M$6</c:f>
              <c:numCache>
                <c:formatCode>General</c:formatCode>
                <c:ptCount val="12"/>
                <c:pt idx="0">
                  <c:v>95.0</c:v>
                </c:pt>
                <c:pt idx="1">
                  <c:v>208.0</c:v>
                </c:pt>
                <c:pt idx="2">
                  <c:v>211.0</c:v>
                </c:pt>
                <c:pt idx="3">
                  <c:v>115.0</c:v>
                </c:pt>
                <c:pt idx="4">
                  <c:v>144.0</c:v>
                </c:pt>
                <c:pt idx="5">
                  <c:v>120.0</c:v>
                </c:pt>
                <c:pt idx="6">
                  <c:v>151.0</c:v>
                </c:pt>
                <c:pt idx="7">
                  <c:v>105.0</c:v>
                </c:pt>
                <c:pt idx="8">
                  <c:v>126.0</c:v>
                </c:pt>
                <c:pt idx="9">
                  <c:v>148.0</c:v>
                </c:pt>
                <c:pt idx="10">
                  <c:v>217.0</c:v>
                </c:pt>
                <c:pt idx="11">
                  <c:v>167.0</c:v>
                </c:pt>
              </c:numCache>
            </c:numRef>
          </c:val>
        </c:ser>
        <c:ser>
          <c:idx val="4"/>
          <c:order val="4"/>
          <c:tx>
            <c:strRef>
              <c:f>Sheet2!$A$7</c:f>
              <c:strCache>
                <c:ptCount val="1"/>
                <c:pt idx="0">
                  <c:v>2010</c:v>
                </c:pt>
              </c:strCache>
            </c:strRef>
          </c:tx>
          <c:marker>
            <c:symbol val="none"/>
          </c:marker>
          <c:cat>
            <c:strRef>
              <c:f>Sheet2!$B$1:$M$2</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cat>
          <c:val>
            <c:numRef>
              <c:f>Sheet2!$B$7:$M$7</c:f>
              <c:numCache>
                <c:formatCode>General</c:formatCode>
                <c:ptCount val="12"/>
                <c:pt idx="0">
                  <c:v>186.0</c:v>
                </c:pt>
                <c:pt idx="1">
                  <c:v>113.0</c:v>
                </c:pt>
                <c:pt idx="2">
                  <c:v>152.0</c:v>
                </c:pt>
                <c:pt idx="3">
                  <c:v>152.0</c:v>
                </c:pt>
                <c:pt idx="4">
                  <c:v>173.0</c:v>
                </c:pt>
                <c:pt idx="5">
                  <c:v>177.0</c:v>
                </c:pt>
                <c:pt idx="6">
                  <c:v>174.0</c:v>
                </c:pt>
                <c:pt idx="7">
                  <c:v>186.0</c:v>
                </c:pt>
                <c:pt idx="8">
                  <c:v>214.0</c:v>
                </c:pt>
                <c:pt idx="9">
                  <c:v>167.0</c:v>
                </c:pt>
                <c:pt idx="10">
                  <c:v>205.0</c:v>
                </c:pt>
                <c:pt idx="11">
                  <c:v>150.0</c:v>
                </c:pt>
              </c:numCache>
            </c:numRef>
          </c:val>
        </c:ser>
        <c:ser>
          <c:idx val="5"/>
          <c:order val="5"/>
          <c:tx>
            <c:strRef>
              <c:f>Sheet2!$A$8</c:f>
              <c:strCache>
                <c:ptCount val="1"/>
                <c:pt idx="0">
                  <c:v>2011</c:v>
                </c:pt>
              </c:strCache>
            </c:strRef>
          </c:tx>
          <c:marker>
            <c:symbol val="none"/>
          </c:marker>
          <c:cat>
            <c:strRef>
              <c:f>Sheet2!$B$1:$M$2</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cat>
          <c:val>
            <c:numRef>
              <c:f>Sheet2!$B$8:$M$8</c:f>
              <c:numCache>
                <c:formatCode>General</c:formatCode>
                <c:ptCount val="12"/>
                <c:pt idx="0">
                  <c:v>84.0</c:v>
                </c:pt>
                <c:pt idx="1">
                  <c:v>67.0</c:v>
                </c:pt>
                <c:pt idx="2">
                  <c:v>94.0</c:v>
                </c:pt>
                <c:pt idx="3">
                  <c:v>87.0</c:v>
                </c:pt>
                <c:pt idx="4">
                  <c:v>88.0</c:v>
                </c:pt>
                <c:pt idx="5">
                  <c:v>112.0</c:v>
                </c:pt>
                <c:pt idx="6">
                  <c:v>116.0</c:v>
                </c:pt>
                <c:pt idx="7">
                  <c:v>163.0</c:v>
                </c:pt>
                <c:pt idx="8">
                  <c:v>177.0</c:v>
                </c:pt>
              </c:numCache>
            </c:numRef>
          </c:val>
        </c:ser>
        <c:marker val="1"/>
        <c:axId val="467365560"/>
        <c:axId val="467118136"/>
      </c:lineChart>
      <c:catAx>
        <c:axId val="467365560"/>
        <c:scaling>
          <c:orientation val="minMax"/>
        </c:scaling>
        <c:axPos val="b"/>
        <c:majorTickMark val="none"/>
        <c:tickLblPos val="nextTo"/>
        <c:crossAx val="467118136"/>
        <c:crosses val="autoZero"/>
        <c:auto val="1"/>
        <c:lblAlgn val="ctr"/>
        <c:lblOffset val="100"/>
      </c:catAx>
      <c:valAx>
        <c:axId val="467118136"/>
        <c:scaling>
          <c:orientation val="minMax"/>
        </c:scaling>
        <c:axPos val="l"/>
        <c:majorGridlines/>
        <c:title>
          <c:tx>
            <c:rich>
              <a:bodyPr/>
              <a:lstStyle/>
              <a:p>
                <a:pPr>
                  <a:defRPr/>
                </a:pPr>
                <a:r>
                  <a:rPr lang="en-US"/>
                  <a:t>Number of stories</a:t>
                </a:r>
              </a:p>
            </c:rich>
          </c:tx>
          <c:layout/>
        </c:title>
        <c:numFmt formatCode="General" sourceLinked="1"/>
        <c:majorTickMark val="none"/>
        <c:tickLblPos val="nextTo"/>
        <c:crossAx val="467365560"/>
        <c:crosses val="autoZero"/>
        <c:crossBetween val="between"/>
      </c:valAx>
    </c:plotArea>
    <c:legend>
      <c:legendPos val="r"/>
      <c:layout/>
    </c:legend>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n-US"/>
  <c:style val="2"/>
  <c:chart>
    <c:title>
      <c:tx>
        <c:rich>
          <a:bodyPr/>
          <a:lstStyle/>
          <a:p>
            <a:pPr>
              <a:defRPr/>
            </a:pPr>
            <a:r>
              <a:rPr lang="en-US"/>
              <a:t>Nhan Dan corruption stories by month</a:t>
            </a:r>
          </a:p>
        </c:rich>
      </c:tx>
      <c:layout/>
    </c:title>
    <c:plotArea>
      <c:layout/>
      <c:lineChart>
        <c:grouping val="standard"/>
        <c:ser>
          <c:idx val="0"/>
          <c:order val="0"/>
          <c:tx>
            <c:strRef>
              <c:f>Sheet4!$A$88</c:f>
              <c:strCache>
                <c:ptCount val="1"/>
                <c:pt idx="0">
                  <c:v>2006</c:v>
                </c:pt>
              </c:strCache>
            </c:strRef>
          </c:tx>
          <c:marker>
            <c:symbol val="none"/>
          </c:marker>
          <c:cat>
            <c:strRef>
              <c:f>Sheet4!$B$86:$M$87</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cat>
          <c:val>
            <c:numRef>
              <c:f>Sheet4!$B$88:$M$88</c:f>
              <c:numCache>
                <c:formatCode>General</c:formatCode>
                <c:ptCount val="12"/>
                <c:pt idx="9">
                  <c:v>56.0</c:v>
                </c:pt>
                <c:pt idx="10">
                  <c:v>19.0</c:v>
                </c:pt>
                <c:pt idx="11">
                  <c:v>13.0</c:v>
                </c:pt>
              </c:numCache>
            </c:numRef>
          </c:val>
        </c:ser>
        <c:ser>
          <c:idx val="1"/>
          <c:order val="1"/>
          <c:tx>
            <c:strRef>
              <c:f>Sheet4!$A$89</c:f>
              <c:strCache>
                <c:ptCount val="1"/>
                <c:pt idx="0">
                  <c:v>2007</c:v>
                </c:pt>
              </c:strCache>
            </c:strRef>
          </c:tx>
          <c:marker>
            <c:symbol val="none"/>
          </c:marker>
          <c:cat>
            <c:strRef>
              <c:f>Sheet4!$B$86:$M$87</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cat>
          <c:val>
            <c:numRef>
              <c:f>Sheet4!$B$89:$M$89</c:f>
              <c:numCache>
                <c:formatCode>General</c:formatCode>
                <c:ptCount val="12"/>
                <c:pt idx="0">
                  <c:v>53.0</c:v>
                </c:pt>
                <c:pt idx="1">
                  <c:v>28.0</c:v>
                </c:pt>
                <c:pt idx="2">
                  <c:v>4.0</c:v>
                </c:pt>
                <c:pt idx="3">
                  <c:v>0.0</c:v>
                </c:pt>
                <c:pt idx="4">
                  <c:v>0.0</c:v>
                </c:pt>
                <c:pt idx="5">
                  <c:v>0.0</c:v>
                </c:pt>
                <c:pt idx="6">
                  <c:v>0.0</c:v>
                </c:pt>
                <c:pt idx="7">
                  <c:v>0.0</c:v>
                </c:pt>
                <c:pt idx="8">
                  <c:v>0.0</c:v>
                </c:pt>
                <c:pt idx="9">
                  <c:v>0.0</c:v>
                </c:pt>
                <c:pt idx="10">
                  <c:v>0.0</c:v>
                </c:pt>
                <c:pt idx="11">
                  <c:v>0.0</c:v>
                </c:pt>
              </c:numCache>
            </c:numRef>
          </c:val>
        </c:ser>
        <c:ser>
          <c:idx val="2"/>
          <c:order val="2"/>
          <c:tx>
            <c:strRef>
              <c:f>Sheet4!$A$90</c:f>
              <c:strCache>
                <c:ptCount val="1"/>
                <c:pt idx="0">
                  <c:v>2008</c:v>
                </c:pt>
              </c:strCache>
            </c:strRef>
          </c:tx>
          <c:marker>
            <c:symbol val="none"/>
          </c:marker>
          <c:cat>
            <c:strRef>
              <c:f>Sheet4!$B$86:$M$87</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cat>
          <c:val>
            <c:numRef>
              <c:f>Sheet4!$B$90:$M$90</c:f>
              <c:numCache>
                <c:formatCode>General</c:formatCode>
                <c:ptCount val="12"/>
                <c:pt idx="0">
                  <c:v>27.0</c:v>
                </c:pt>
                <c:pt idx="1">
                  <c:v>11.0</c:v>
                </c:pt>
                <c:pt idx="2">
                  <c:v>17.0</c:v>
                </c:pt>
                <c:pt idx="3">
                  <c:v>15.0</c:v>
                </c:pt>
                <c:pt idx="4">
                  <c:v>40.0</c:v>
                </c:pt>
                <c:pt idx="5">
                  <c:v>31.0</c:v>
                </c:pt>
                <c:pt idx="6">
                  <c:v>51.0</c:v>
                </c:pt>
                <c:pt idx="7">
                  <c:v>20.0</c:v>
                </c:pt>
                <c:pt idx="8">
                  <c:v>20.0</c:v>
                </c:pt>
                <c:pt idx="9">
                  <c:v>17.0</c:v>
                </c:pt>
                <c:pt idx="10">
                  <c:v>30.0</c:v>
                </c:pt>
                <c:pt idx="11">
                  <c:v>21.0</c:v>
                </c:pt>
              </c:numCache>
            </c:numRef>
          </c:val>
        </c:ser>
        <c:ser>
          <c:idx val="3"/>
          <c:order val="3"/>
          <c:tx>
            <c:strRef>
              <c:f>Sheet4!$A$91</c:f>
              <c:strCache>
                <c:ptCount val="1"/>
                <c:pt idx="0">
                  <c:v>2009</c:v>
                </c:pt>
              </c:strCache>
            </c:strRef>
          </c:tx>
          <c:marker>
            <c:symbol val="none"/>
          </c:marker>
          <c:cat>
            <c:strRef>
              <c:f>Sheet4!$B$86:$M$87</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cat>
          <c:val>
            <c:numRef>
              <c:f>Sheet4!$B$91:$M$91</c:f>
              <c:numCache>
                <c:formatCode>General</c:formatCode>
                <c:ptCount val="12"/>
                <c:pt idx="0">
                  <c:v>11.0</c:v>
                </c:pt>
                <c:pt idx="1">
                  <c:v>20.0</c:v>
                </c:pt>
                <c:pt idx="2">
                  <c:v>10.0</c:v>
                </c:pt>
                <c:pt idx="3">
                  <c:v>0.0</c:v>
                </c:pt>
                <c:pt idx="4">
                  <c:v>0.0</c:v>
                </c:pt>
                <c:pt idx="5">
                  <c:v>0.0</c:v>
                </c:pt>
                <c:pt idx="6">
                  <c:v>0.0</c:v>
                </c:pt>
                <c:pt idx="7">
                  <c:v>0.0</c:v>
                </c:pt>
                <c:pt idx="8">
                  <c:v>0.0</c:v>
                </c:pt>
                <c:pt idx="9">
                  <c:v>0.0</c:v>
                </c:pt>
                <c:pt idx="10">
                  <c:v>0.0</c:v>
                </c:pt>
                <c:pt idx="11">
                  <c:v>0.0</c:v>
                </c:pt>
              </c:numCache>
            </c:numRef>
          </c:val>
        </c:ser>
        <c:ser>
          <c:idx val="4"/>
          <c:order val="4"/>
          <c:tx>
            <c:strRef>
              <c:f>Sheet4!$A$92</c:f>
              <c:strCache>
                <c:ptCount val="1"/>
                <c:pt idx="0">
                  <c:v>2010</c:v>
                </c:pt>
              </c:strCache>
            </c:strRef>
          </c:tx>
          <c:marker>
            <c:symbol val="none"/>
          </c:marker>
          <c:cat>
            <c:strRef>
              <c:f>Sheet4!$B$86:$M$87</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cat>
          <c:val>
            <c:numRef>
              <c:f>Sheet4!$B$92:$M$92</c:f>
              <c:numCache>
                <c:formatCode>General</c:formatCode>
                <c:ptCount val="12"/>
                <c:pt idx="0">
                  <c:v>18.0</c:v>
                </c:pt>
                <c:pt idx="1">
                  <c:v>15.0</c:v>
                </c:pt>
                <c:pt idx="2">
                  <c:v>11.0</c:v>
                </c:pt>
                <c:pt idx="3">
                  <c:v>12.0</c:v>
                </c:pt>
                <c:pt idx="4">
                  <c:v>12.0</c:v>
                </c:pt>
                <c:pt idx="5">
                  <c:v>14.0</c:v>
                </c:pt>
                <c:pt idx="6">
                  <c:v>15.0</c:v>
                </c:pt>
                <c:pt idx="7">
                  <c:v>12.0</c:v>
                </c:pt>
                <c:pt idx="8">
                  <c:v>17.0</c:v>
                </c:pt>
                <c:pt idx="9">
                  <c:v>14.0</c:v>
                </c:pt>
                <c:pt idx="10">
                  <c:v>17.0</c:v>
                </c:pt>
                <c:pt idx="11">
                  <c:v>20.0</c:v>
                </c:pt>
              </c:numCache>
            </c:numRef>
          </c:val>
        </c:ser>
        <c:ser>
          <c:idx val="5"/>
          <c:order val="5"/>
          <c:tx>
            <c:strRef>
              <c:f>Sheet4!$A$93</c:f>
              <c:strCache>
                <c:ptCount val="1"/>
                <c:pt idx="0">
                  <c:v>2011</c:v>
                </c:pt>
              </c:strCache>
            </c:strRef>
          </c:tx>
          <c:marker>
            <c:symbol val="none"/>
          </c:marker>
          <c:cat>
            <c:strRef>
              <c:f>Sheet4!$B$86:$M$87</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cat>
          <c:val>
            <c:numRef>
              <c:f>Sheet4!$B$93:$M$93</c:f>
              <c:numCache>
                <c:formatCode>General</c:formatCode>
                <c:ptCount val="12"/>
                <c:pt idx="0">
                  <c:v>6.0</c:v>
                </c:pt>
                <c:pt idx="1">
                  <c:v>5.0</c:v>
                </c:pt>
                <c:pt idx="2">
                  <c:v>20.0</c:v>
                </c:pt>
                <c:pt idx="3">
                  <c:v>19.0</c:v>
                </c:pt>
                <c:pt idx="4">
                  <c:v>4.0</c:v>
                </c:pt>
                <c:pt idx="5">
                  <c:v>9.0</c:v>
                </c:pt>
                <c:pt idx="6">
                  <c:v>17.0</c:v>
                </c:pt>
                <c:pt idx="7">
                  <c:v>15.0</c:v>
                </c:pt>
                <c:pt idx="8">
                  <c:v>22.0</c:v>
                </c:pt>
              </c:numCache>
            </c:numRef>
          </c:val>
        </c:ser>
        <c:marker val="1"/>
        <c:axId val="73933832"/>
        <c:axId val="575338776"/>
      </c:lineChart>
      <c:catAx>
        <c:axId val="73933832"/>
        <c:scaling>
          <c:orientation val="minMax"/>
        </c:scaling>
        <c:axPos val="b"/>
        <c:majorTickMark val="none"/>
        <c:tickLblPos val="nextTo"/>
        <c:crossAx val="575338776"/>
        <c:crosses val="autoZero"/>
        <c:auto val="1"/>
        <c:lblAlgn val="ctr"/>
        <c:lblOffset val="100"/>
      </c:catAx>
      <c:valAx>
        <c:axId val="575338776"/>
        <c:scaling>
          <c:orientation val="minMax"/>
        </c:scaling>
        <c:axPos val="l"/>
        <c:majorGridlines/>
        <c:numFmt formatCode="General" sourceLinked="1"/>
        <c:majorTickMark val="none"/>
        <c:tickLblPos val="nextTo"/>
        <c:spPr>
          <a:ln w="9525">
            <a:noFill/>
          </a:ln>
        </c:spPr>
        <c:crossAx val="73933832"/>
        <c:crosses val="autoZero"/>
        <c:crossBetween val="between"/>
      </c:valAx>
    </c:plotArea>
    <c:legend>
      <c:legendPos val="b"/>
      <c:layout/>
    </c:legend>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en-US"/>
  <c:style val="2"/>
  <c:chart>
    <c:title>
      <c:tx>
        <c:rich>
          <a:bodyPr/>
          <a:lstStyle/>
          <a:p>
            <a:pPr>
              <a:defRPr/>
            </a:pPr>
            <a:r>
              <a:rPr lang="en-US"/>
              <a:t>% of corruption stories by administrative</a:t>
            </a:r>
            <a:r>
              <a:rPr lang="en-US" baseline="0"/>
              <a:t> level</a:t>
            </a:r>
            <a:endParaRPr lang="en-US"/>
          </a:p>
        </c:rich>
      </c:tx>
      <c:layout/>
    </c:title>
    <c:plotArea>
      <c:layout/>
      <c:barChart>
        <c:barDir val="col"/>
        <c:grouping val="percentStacked"/>
        <c:ser>
          <c:idx val="0"/>
          <c:order val="0"/>
          <c:tx>
            <c:strRef>
              <c:f>Sheet5!$C$4:$C$5</c:f>
              <c:strCache>
                <c:ptCount val="1"/>
                <c:pt idx="0">
                  <c:v>Central</c:v>
                </c:pt>
              </c:strCache>
            </c:strRef>
          </c:tx>
          <c:cat>
            <c:strRef>
              <c:f>Sheet5!$B$6:$B$12</c:f>
              <c:strCache>
                <c:ptCount val="7"/>
                <c:pt idx="0">
                  <c:v>Thanh Nien</c:v>
                </c:pt>
                <c:pt idx="1">
                  <c:v>Tuoi Tre</c:v>
                </c:pt>
                <c:pt idx="2">
                  <c:v>Lao Dong</c:v>
                </c:pt>
                <c:pt idx="3">
                  <c:v>Nhan Dan</c:v>
                </c:pt>
                <c:pt idx="4">
                  <c:v>VnExpress</c:v>
                </c:pt>
                <c:pt idx="5">
                  <c:v>VietnamNet</c:v>
                </c:pt>
                <c:pt idx="6">
                  <c:v>Saigon Tiep</c:v>
                </c:pt>
              </c:strCache>
            </c:strRef>
          </c:cat>
          <c:val>
            <c:numRef>
              <c:f>Sheet5!$C$6:$C$12</c:f>
              <c:numCache>
                <c:formatCode>General</c:formatCode>
                <c:ptCount val="7"/>
                <c:pt idx="0">
                  <c:v>89.0</c:v>
                </c:pt>
                <c:pt idx="1">
                  <c:v>516.0</c:v>
                </c:pt>
                <c:pt idx="2">
                  <c:v>414.0</c:v>
                </c:pt>
                <c:pt idx="3">
                  <c:v>145.0</c:v>
                </c:pt>
                <c:pt idx="4">
                  <c:v>428.0</c:v>
                </c:pt>
                <c:pt idx="5">
                  <c:v>132.0</c:v>
                </c:pt>
                <c:pt idx="6">
                  <c:v>105.0</c:v>
                </c:pt>
              </c:numCache>
            </c:numRef>
          </c:val>
        </c:ser>
        <c:ser>
          <c:idx val="1"/>
          <c:order val="1"/>
          <c:tx>
            <c:strRef>
              <c:f>Sheet5!$D$4:$D$5</c:f>
              <c:strCache>
                <c:ptCount val="1"/>
                <c:pt idx="0">
                  <c:v>Provincial</c:v>
                </c:pt>
              </c:strCache>
            </c:strRef>
          </c:tx>
          <c:cat>
            <c:strRef>
              <c:f>Sheet5!$B$6:$B$12</c:f>
              <c:strCache>
                <c:ptCount val="7"/>
                <c:pt idx="0">
                  <c:v>Thanh Nien</c:v>
                </c:pt>
                <c:pt idx="1">
                  <c:v>Tuoi Tre</c:v>
                </c:pt>
                <c:pt idx="2">
                  <c:v>Lao Dong</c:v>
                </c:pt>
                <c:pt idx="3">
                  <c:v>Nhan Dan</c:v>
                </c:pt>
                <c:pt idx="4">
                  <c:v>VnExpress</c:v>
                </c:pt>
                <c:pt idx="5">
                  <c:v>VietnamNet</c:v>
                </c:pt>
                <c:pt idx="6">
                  <c:v>Saigon Tiep</c:v>
                </c:pt>
              </c:strCache>
            </c:strRef>
          </c:cat>
          <c:val>
            <c:numRef>
              <c:f>Sheet5!$D$6:$D$12</c:f>
              <c:numCache>
                <c:formatCode>#,##0</c:formatCode>
                <c:ptCount val="7"/>
                <c:pt idx="0" formatCode="General">
                  <c:v>257.0</c:v>
                </c:pt>
                <c:pt idx="1">
                  <c:v>1324.0</c:v>
                </c:pt>
                <c:pt idx="2">
                  <c:v>1502.0</c:v>
                </c:pt>
                <c:pt idx="3" formatCode="General">
                  <c:v>482.0</c:v>
                </c:pt>
                <c:pt idx="4">
                  <c:v>1950.0</c:v>
                </c:pt>
                <c:pt idx="5" formatCode="General">
                  <c:v>144.0</c:v>
                </c:pt>
                <c:pt idx="6" formatCode="General">
                  <c:v>185.0</c:v>
                </c:pt>
              </c:numCache>
            </c:numRef>
          </c:val>
        </c:ser>
        <c:ser>
          <c:idx val="2"/>
          <c:order val="2"/>
          <c:tx>
            <c:strRef>
              <c:f>Sheet5!$E$4:$E$5</c:f>
              <c:strCache>
                <c:ptCount val="1"/>
                <c:pt idx="0">
                  <c:v>Sub-provincial</c:v>
                </c:pt>
              </c:strCache>
            </c:strRef>
          </c:tx>
          <c:cat>
            <c:strRef>
              <c:f>Sheet5!$B$6:$B$12</c:f>
              <c:strCache>
                <c:ptCount val="7"/>
                <c:pt idx="0">
                  <c:v>Thanh Nien</c:v>
                </c:pt>
                <c:pt idx="1">
                  <c:v>Tuoi Tre</c:v>
                </c:pt>
                <c:pt idx="2">
                  <c:v>Lao Dong</c:v>
                </c:pt>
                <c:pt idx="3">
                  <c:v>Nhan Dan</c:v>
                </c:pt>
                <c:pt idx="4">
                  <c:v>VnExpress</c:v>
                </c:pt>
                <c:pt idx="5">
                  <c:v>VietnamNet</c:v>
                </c:pt>
                <c:pt idx="6">
                  <c:v>Saigon Tiep</c:v>
                </c:pt>
              </c:strCache>
            </c:strRef>
          </c:cat>
          <c:val>
            <c:numRef>
              <c:f>Sheet5!$E$6:$E$12</c:f>
              <c:numCache>
                <c:formatCode>General</c:formatCode>
                <c:ptCount val="7"/>
                <c:pt idx="0">
                  <c:v>22.0</c:v>
                </c:pt>
                <c:pt idx="1">
                  <c:v>170.0</c:v>
                </c:pt>
                <c:pt idx="2">
                  <c:v>566.0</c:v>
                </c:pt>
                <c:pt idx="3">
                  <c:v>116.0</c:v>
                </c:pt>
                <c:pt idx="4">
                  <c:v>240.0</c:v>
                </c:pt>
                <c:pt idx="5">
                  <c:v>174.0</c:v>
                </c:pt>
                <c:pt idx="6">
                  <c:v>50.0</c:v>
                </c:pt>
              </c:numCache>
            </c:numRef>
          </c:val>
        </c:ser>
        <c:ser>
          <c:idx val="3"/>
          <c:order val="3"/>
          <c:tx>
            <c:strRef>
              <c:f>Sheet5!$F$4:$F$5</c:f>
              <c:strCache>
                <c:ptCount val="1"/>
                <c:pt idx="0">
                  <c:v>Not given</c:v>
                </c:pt>
              </c:strCache>
            </c:strRef>
          </c:tx>
          <c:cat>
            <c:strRef>
              <c:f>Sheet5!$B$6:$B$12</c:f>
              <c:strCache>
                <c:ptCount val="7"/>
                <c:pt idx="0">
                  <c:v>Thanh Nien</c:v>
                </c:pt>
                <c:pt idx="1">
                  <c:v>Tuoi Tre</c:v>
                </c:pt>
                <c:pt idx="2">
                  <c:v>Lao Dong</c:v>
                </c:pt>
                <c:pt idx="3">
                  <c:v>Nhan Dan</c:v>
                </c:pt>
                <c:pt idx="4">
                  <c:v>VnExpress</c:v>
                </c:pt>
                <c:pt idx="5">
                  <c:v>VietnamNet</c:v>
                </c:pt>
                <c:pt idx="6">
                  <c:v>Saigon Tiep</c:v>
                </c:pt>
              </c:strCache>
            </c:strRef>
          </c:cat>
          <c:val>
            <c:numRef>
              <c:f>Sheet5!$F$6:$F$12</c:f>
              <c:numCache>
                <c:formatCode>General</c:formatCode>
                <c:ptCount val="7"/>
                <c:pt idx="0">
                  <c:v>18.0</c:v>
                </c:pt>
                <c:pt idx="1">
                  <c:v>249.0</c:v>
                </c:pt>
                <c:pt idx="2">
                  <c:v>162.0</c:v>
                </c:pt>
                <c:pt idx="3">
                  <c:v>61.0</c:v>
                </c:pt>
                <c:pt idx="4">
                  <c:v>236.0</c:v>
                </c:pt>
                <c:pt idx="5">
                  <c:v>387.0</c:v>
                </c:pt>
                <c:pt idx="6">
                  <c:v>0.0</c:v>
                </c:pt>
              </c:numCache>
            </c:numRef>
          </c:val>
        </c:ser>
        <c:gapWidth val="75"/>
        <c:overlap val="100"/>
        <c:axId val="575829032"/>
        <c:axId val="576266584"/>
      </c:barChart>
      <c:catAx>
        <c:axId val="575829032"/>
        <c:scaling>
          <c:orientation val="minMax"/>
        </c:scaling>
        <c:axPos val="b"/>
        <c:majorTickMark val="none"/>
        <c:tickLblPos val="nextTo"/>
        <c:crossAx val="576266584"/>
        <c:crosses val="autoZero"/>
        <c:auto val="1"/>
        <c:lblAlgn val="ctr"/>
        <c:lblOffset val="100"/>
      </c:catAx>
      <c:valAx>
        <c:axId val="576266584"/>
        <c:scaling>
          <c:orientation val="minMax"/>
        </c:scaling>
        <c:axPos val="l"/>
        <c:majorGridlines/>
        <c:numFmt formatCode="0%" sourceLinked="1"/>
        <c:majorTickMark val="none"/>
        <c:tickLblPos val="nextTo"/>
        <c:spPr>
          <a:ln w="9525">
            <a:noFill/>
          </a:ln>
        </c:spPr>
        <c:crossAx val="575829032"/>
        <c:crosses val="autoZero"/>
        <c:crossBetween val="between"/>
      </c:valAx>
    </c:plotArea>
    <c:legend>
      <c:legendPos val="b"/>
      <c:layout/>
    </c:legend>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en-US"/>
  <c:style val="2"/>
  <c:chart>
    <c:title>
      <c:layout/>
    </c:title>
    <c:plotArea>
      <c:layout/>
      <c:pieChart>
        <c:varyColors val="1"/>
        <c:ser>
          <c:idx val="1"/>
          <c:order val="0"/>
          <c:tx>
            <c:strRef>
              <c:f>sector!$B$2</c:f>
              <c:strCache>
                <c:ptCount val="1"/>
                <c:pt idx="0">
                  <c:v>Total</c:v>
                </c:pt>
              </c:strCache>
            </c:strRef>
          </c:tx>
          <c:dLbls>
            <c:showCatName val="1"/>
            <c:showPercent val="1"/>
            <c:showLeaderLines val="1"/>
          </c:dLbls>
          <c:cat>
            <c:numRef>
              <c:f>sector!$A$3:$A$15</c:f>
              <c:numCache>
                <c:formatCode>General</c:formatCode>
                <c:ptCount val="13"/>
                <c:pt idx="0">
                  <c:v>1.0</c:v>
                </c:pt>
                <c:pt idx="1">
                  <c:v>2.0</c:v>
                </c:pt>
                <c:pt idx="2">
                  <c:v>3.0</c:v>
                </c:pt>
                <c:pt idx="3">
                  <c:v>4.0</c:v>
                </c:pt>
                <c:pt idx="4">
                  <c:v>5.0</c:v>
                </c:pt>
                <c:pt idx="5">
                  <c:v>6.0</c:v>
                </c:pt>
                <c:pt idx="6">
                  <c:v>7.0</c:v>
                </c:pt>
                <c:pt idx="7">
                  <c:v>8.0</c:v>
                </c:pt>
                <c:pt idx="8">
                  <c:v>9.0</c:v>
                </c:pt>
                <c:pt idx="9">
                  <c:v>10.0</c:v>
                </c:pt>
                <c:pt idx="10">
                  <c:v>11.0</c:v>
                </c:pt>
                <c:pt idx="11">
                  <c:v>12.0</c:v>
                </c:pt>
                <c:pt idx="12">
                  <c:v>13.0</c:v>
                </c:pt>
              </c:numCache>
            </c:numRef>
          </c:cat>
          <c:val>
            <c:numRef>
              <c:f>sector!$B$3:$B$15</c:f>
              <c:numCache>
                <c:formatCode>General</c:formatCode>
                <c:ptCount val="13"/>
                <c:pt idx="0">
                  <c:v>1453.0</c:v>
                </c:pt>
                <c:pt idx="1">
                  <c:v>1208.0</c:v>
                </c:pt>
                <c:pt idx="2">
                  <c:v>410.0</c:v>
                </c:pt>
                <c:pt idx="3">
                  <c:v>574.0</c:v>
                </c:pt>
                <c:pt idx="4">
                  <c:v>331.0</c:v>
                </c:pt>
                <c:pt idx="5">
                  <c:v>658.0</c:v>
                </c:pt>
                <c:pt idx="6">
                  <c:v>183.0</c:v>
                </c:pt>
                <c:pt idx="7">
                  <c:v>404.0</c:v>
                </c:pt>
                <c:pt idx="8">
                  <c:v>543.0</c:v>
                </c:pt>
                <c:pt idx="9">
                  <c:v>1076.0</c:v>
                </c:pt>
                <c:pt idx="10">
                  <c:v>344.0</c:v>
                </c:pt>
                <c:pt idx="11">
                  <c:v>150.0</c:v>
                </c:pt>
                <c:pt idx="12">
                  <c:v>2945.0</c:v>
                </c:pt>
              </c:numCache>
            </c:numRef>
          </c:val>
        </c:ser>
        <c:dLbls>
          <c:showPercent val="1"/>
        </c:dLbls>
        <c:firstSliceAng val="0"/>
      </c:pieChart>
    </c:plotArea>
    <c:legend>
      <c:legendPos val="t"/>
      <c:layout/>
      <c:txPr>
        <a:bodyPr/>
        <a:lstStyle/>
        <a:p>
          <a:pPr rtl="0">
            <a:defRPr/>
          </a:pPr>
          <a:endParaRPr lang="en-US"/>
        </a:p>
      </c:txPr>
    </c:legend>
    <c:plotVisOnly val="1"/>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lang val="en-US"/>
  <c:style val="2"/>
  <c:clrMapOvr bg1="lt1" tx1="dk1" bg2="lt2" tx2="dk2" accent1="accent1" accent2="accent2" accent3="accent3" accent4="accent4" accent5="accent5" accent6="accent6" hlink="hlink" folHlink="folHlink"/>
  <c:chart>
    <c:title>
      <c:tx>
        <c:rich>
          <a:bodyPr/>
          <a:lstStyle/>
          <a:p>
            <a:pPr>
              <a:defRPr/>
            </a:pPr>
            <a:r>
              <a:rPr lang="en-US"/>
              <a:t>Total</a:t>
            </a:r>
          </a:p>
        </c:rich>
      </c:tx>
      <c:layout/>
    </c:title>
    <c:plotArea>
      <c:layout/>
      <c:pieChart>
        <c:varyColors val="1"/>
        <c:ser>
          <c:idx val="1"/>
          <c:order val="0"/>
          <c:tx>
            <c:strRef>
              <c:f>investigation_state!$B$2</c:f>
              <c:strCache>
                <c:ptCount val="1"/>
                <c:pt idx="0">
                  <c:v>Total</c:v>
                </c:pt>
              </c:strCache>
            </c:strRef>
          </c:tx>
          <c:dLbls>
            <c:showCatName val="1"/>
            <c:showPercent val="1"/>
            <c:showLeaderLines val="1"/>
          </c:dLbls>
          <c:cat>
            <c:strRef>
              <c:f>investigation_state!$A$3:$A$8</c:f>
              <c:strCache>
                <c:ptCount val="6"/>
                <c:pt idx="0">
                  <c:v>No Prosecutions</c:v>
                </c:pt>
                <c:pt idx="1">
                  <c:v>Prosecution/Arrest</c:v>
                </c:pt>
                <c:pt idx="2">
                  <c:v>In Trial</c:v>
                </c:pt>
                <c:pt idx="3">
                  <c:v>Sentence</c:v>
                </c:pt>
                <c:pt idx="4">
                  <c:v>5</c:v>
                </c:pt>
                <c:pt idx="5">
                  <c:v>6</c:v>
                </c:pt>
              </c:strCache>
            </c:strRef>
          </c:cat>
          <c:val>
            <c:numRef>
              <c:f>investigation_state!$B$3:$B$8</c:f>
              <c:numCache>
                <c:formatCode>General</c:formatCode>
                <c:ptCount val="6"/>
                <c:pt idx="0">
                  <c:v>2379.0</c:v>
                </c:pt>
                <c:pt idx="1">
                  <c:v>2658.0</c:v>
                </c:pt>
                <c:pt idx="2">
                  <c:v>1421.0</c:v>
                </c:pt>
                <c:pt idx="3">
                  <c:v>1053.0</c:v>
                </c:pt>
                <c:pt idx="4">
                  <c:v>307.0</c:v>
                </c:pt>
                <c:pt idx="5">
                  <c:v>2513.0</c:v>
                </c:pt>
              </c:numCache>
            </c:numRef>
          </c:val>
        </c:ser>
        <c:dLbls>
          <c:showPercent val="1"/>
        </c:dLbls>
        <c:firstSliceAng val="0"/>
      </c:pieChart>
    </c:plotArea>
    <c:legend>
      <c:legendPos val="t"/>
      <c:layout/>
      <c:txPr>
        <a:bodyPr/>
        <a:lstStyle/>
        <a:p>
          <a:pPr rtl="0">
            <a:defRPr/>
          </a:pPr>
          <a:endParaRPr lang="en-US"/>
        </a:p>
      </c:txPr>
    </c:legend>
    <c:plotVisOnly val="1"/>
  </c:chart>
  <c:externalData r:id="rId2"/>
</c:chartSpace>
</file>

<file path=ppt/charts/chart6.xml><?xml version="1.0" encoding="utf-8"?>
<c:chartSpace xmlns:c="http://schemas.openxmlformats.org/drawingml/2006/chart" xmlns:a="http://schemas.openxmlformats.org/drawingml/2006/main" xmlns:r="http://schemas.openxmlformats.org/officeDocument/2006/relationships">
  <c:lang val="en-US"/>
  <c:style val="2"/>
  <c:clrMapOvr bg1="lt1" tx1="dk1" bg2="lt2" tx2="dk2" accent1="accent1" accent2="accent2" accent3="accent3" accent4="accent4" accent5="accent5" accent6="accent6" hlink="hlink" folHlink="folHlink"/>
  <c:chart>
    <c:title>
      <c:tx>
        <c:rich>
          <a:bodyPr/>
          <a:lstStyle/>
          <a:p>
            <a:pPr>
              <a:defRPr/>
            </a:pPr>
            <a:r>
              <a:rPr lang="en-US"/>
              <a:t>Totals</a:t>
            </a:r>
          </a:p>
        </c:rich>
      </c:tx>
      <c:layout/>
    </c:title>
    <c:plotArea>
      <c:layout/>
      <c:pieChart>
        <c:varyColors val="1"/>
        <c:ser>
          <c:idx val="1"/>
          <c:order val="0"/>
          <c:tx>
            <c:strRef>
              <c:f>story_type!$B$2</c:f>
              <c:strCache>
                <c:ptCount val="1"/>
                <c:pt idx="0">
                  <c:v>Totals</c:v>
                </c:pt>
              </c:strCache>
            </c:strRef>
          </c:tx>
          <c:dLbls>
            <c:dLbl>
              <c:idx val="2"/>
              <c:layout>
                <c:manualLayout>
                  <c:x val="-0.189826664096434"/>
                  <c:y val="0.0968048155228987"/>
                </c:manualLayout>
              </c:layout>
              <c:showCatName val="1"/>
              <c:showPercent val="1"/>
            </c:dLbl>
            <c:dLbl>
              <c:idx val="3"/>
              <c:layout>
                <c:manualLayout>
                  <c:x val="0.133963006745654"/>
                  <c:y val="0.054320537992937"/>
                </c:manualLayout>
              </c:layout>
              <c:showCatName val="1"/>
              <c:showPercent val="1"/>
            </c:dLbl>
            <c:showCatName val="1"/>
            <c:showPercent val="1"/>
            <c:showLeaderLines val="1"/>
          </c:dLbls>
          <c:cat>
            <c:strRef>
              <c:f>story_type!$A$3:$A$6</c:f>
              <c:strCache>
                <c:ptCount val="4"/>
                <c:pt idx="0">
                  <c:v>News</c:v>
                </c:pt>
                <c:pt idx="1">
                  <c:v>Editorial</c:v>
                </c:pt>
                <c:pt idx="2">
                  <c:v>Letter</c:v>
                </c:pt>
                <c:pt idx="3">
                  <c:v>Other</c:v>
                </c:pt>
              </c:strCache>
            </c:strRef>
          </c:cat>
          <c:val>
            <c:numRef>
              <c:f>story_type!$B$3:$B$6</c:f>
              <c:numCache>
                <c:formatCode>General</c:formatCode>
                <c:ptCount val="4"/>
                <c:pt idx="0">
                  <c:v>9040.0</c:v>
                </c:pt>
                <c:pt idx="1">
                  <c:v>1002.0</c:v>
                </c:pt>
                <c:pt idx="2">
                  <c:v>212.0</c:v>
                </c:pt>
                <c:pt idx="3">
                  <c:v>88.0</c:v>
                </c:pt>
              </c:numCache>
            </c:numRef>
          </c:val>
        </c:ser>
        <c:dLbls>
          <c:showPercent val="1"/>
        </c:dLbls>
        <c:firstSliceAng val="0"/>
      </c:pieChart>
    </c:plotArea>
    <c:legend>
      <c:legendPos val="t"/>
      <c:layout/>
      <c:txPr>
        <a:bodyPr/>
        <a:lstStyle/>
        <a:p>
          <a:pPr rtl="0">
            <a:defRPr/>
          </a:pPr>
          <a:endParaRPr lang="en-US"/>
        </a:p>
      </c:txPr>
    </c:legend>
    <c:plotVisOnly val="1"/>
  </c:chart>
  <c:externalData r:id="rId2"/>
</c:chartSpace>
</file>

<file path=ppt/charts/chart7.xml><?xml version="1.0" encoding="utf-8"?>
<c:chartSpace xmlns:c="http://schemas.openxmlformats.org/drawingml/2006/chart" xmlns:a="http://schemas.openxmlformats.org/drawingml/2006/main" xmlns:r="http://schemas.openxmlformats.org/officeDocument/2006/relationships">
  <c:lang val="en-US"/>
  <c:style val="2"/>
  <c:chart>
    <c:title>
      <c:tx>
        <c:rich>
          <a:bodyPr/>
          <a:lstStyle/>
          <a:p>
            <a:pPr>
              <a:defRPr/>
            </a:pPr>
            <a:r>
              <a:rPr lang="en-US"/>
              <a:t>Sources for corruption</a:t>
            </a:r>
            <a:r>
              <a:rPr lang="en-US" baseline="0"/>
              <a:t> stories </a:t>
            </a:r>
          </a:p>
          <a:p>
            <a:pPr>
              <a:defRPr/>
            </a:pPr>
            <a:r>
              <a:rPr lang="en-US" baseline="0"/>
              <a:t>(all newspapers)</a:t>
            </a:r>
            <a:endParaRPr lang="en-US"/>
          </a:p>
        </c:rich>
      </c:tx>
      <c:layout/>
    </c:title>
    <c:view3D>
      <c:rotX val="30"/>
      <c:perspective val="30"/>
    </c:view3D>
    <c:plotArea>
      <c:layout/>
      <c:pie3DChart>
        <c:varyColors val="1"/>
        <c:ser>
          <c:idx val="0"/>
          <c:order val="0"/>
          <c:tx>
            <c:strRef>
              <c:f>Sheet6!$B$3:$B$4</c:f>
              <c:strCache>
                <c:ptCount val="1"/>
                <c:pt idx="0">
                  <c:v>Freq.</c:v>
                </c:pt>
              </c:strCache>
            </c:strRef>
          </c:tx>
          <c:explosion val="25"/>
          <c:dLbls>
            <c:showCatName val="1"/>
            <c:showPercent val="1"/>
          </c:dLbls>
          <c:cat>
            <c:strRef>
              <c:f>Sheet6!$A$5:$A$11</c:f>
              <c:strCache>
                <c:ptCount val="7"/>
                <c:pt idx="0">
                  <c:v>Own journalist</c:v>
                </c:pt>
                <c:pt idx="1">
                  <c:v>Another news</c:v>
                </c:pt>
                <c:pt idx="2">
                  <c:v>Whistleblower (from govt)</c:v>
                </c:pt>
                <c:pt idx="3">
                  <c:v>Whistleblower (citizen)</c:v>
                </c:pt>
                <c:pt idx="4">
                  <c:v>Official govt statement</c:v>
                </c:pt>
                <c:pt idx="5">
                  <c:v>Foreign news source</c:v>
                </c:pt>
                <c:pt idx="6">
                  <c:v>Other</c:v>
                </c:pt>
              </c:strCache>
            </c:strRef>
          </c:cat>
          <c:val>
            <c:numRef>
              <c:f>Sheet6!$B$5:$B$11</c:f>
              <c:numCache>
                <c:formatCode>General</c:formatCode>
                <c:ptCount val="7"/>
                <c:pt idx="0" formatCode="#,##0">
                  <c:v>1158.0</c:v>
                </c:pt>
                <c:pt idx="1">
                  <c:v>371.0</c:v>
                </c:pt>
                <c:pt idx="2">
                  <c:v>153.0</c:v>
                </c:pt>
                <c:pt idx="3">
                  <c:v>389.0</c:v>
                </c:pt>
                <c:pt idx="4" formatCode="#,##0">
                  <c:v>2412.0</c:v>
                </c:pt>
                <c:pt idx="5">
                  <c:v>131.0</c:v>
                </c:pt>
                <c:pt idx="6" formatCode="#,##0">
                  <c:v>2399.0</c:v>
                </c:pt>
              </c:numCache>
            </c:numRef>
          </c:val>
        </c:ser>
        <c:dLbls>
          <c:showCatName val="1"/>
          <c:showPercent val="1"/>
        </c:dLbls>
      </c:pie3DChart>
    </c:plotArea>
    <c:plotVisOnly val="1"/>
  </c:chart>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9F1298F-92DE-364F-8ACC-5F9B84712263}" type="datetimeFigureOut">
              <a:rPr lang="en-US" smtClean="0"/>
              <a:t>11/11/11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06D43B2-CFFB-2148-8F49-4932AEC5A0F7}" type="slidenum">
              <a:rPr lang="en-US" smtClean="0"/>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2F4BBF2-D2A7-0F43-8ADD-A01F37089C4D}" type="datetimeFigureOut">
              <a:rPr lang="en-US" smtClean="0"/>
              <a:t>11/11/11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9E1F44A-A122-0E4A-9833-FAE07F543A08}" type="slidenum">
              <a:rPr lang="en-US" smtClean="0"/>
              <a:t>‹#›</a:t>
            </a:fld>
            <a:endParaRPr lang="en-US"/>
          </a:p>
        </p:txBody>
      </p:sp>
    </p:spTree>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Point 3: note re. drop after PMU 18, and interview data collected at the time. Intimidation common.</a:t>
            </a:r>
            <a:endParaRPr lang="en-US" dirty="0"/>
          </a:p>
        </p:txBody>
      </p:sp>
      <p:sp>
        <p:nvSpPr>
          <p:cNvPr id="4" name="Slide Number Placeholder 3"/>
          <p:cNvSpPr>
            <a:spLocks noGrp="1"/>
          </p:cNvSpPr>
          <p:nvPr>
            <p:ph type="sldNum" sz="quarter" idx="10"/>
          </p:nvPr>
        </p:nvSpPr>
        <p:spPr/>
        <p:txBody>
          <a:bodyPr/>
          <a:lstStyle/>
          <a:p>
            <a:fld id="{A9E1F44A-A122-0E4A-9833-FAE07F543A08}" type="slidenum">
              <a:rPr lang="en-US" smtClean="0"/>
              <a:t>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Papers</a:t>
            </a:r>
            <a:r>
              <a:rPr lang="en-US" baseline="0" dirty="0" smtClean="0"/>
              <a:t> all national level, all do or have covered corruption, ND as the ‘official line’. SGTT as the editorial paper.</a:t>
            </a:r>
          </a:p>
          <a:p>
            <a:r>
              <a:rPr lang="en-US" baseline="0" dirty="0" smtClean="0"/>
              <a:t>NOTE: this presentation does not look into media news quality, just story quantity.</a:t>
            </a:r>
            <a:endParaRPr lang="en-US" dirty="0"/>
          </a:p>
        </p:txBody>
      </p:sp>
      <p:sp>
        <p:nvSpPr>
          <p:cNvPr id="4" name="Slide Number Placeholder 3"/>
          <p:cNvSpPr>
            <a:spLocks noGrp="1"/>
          </p:cNvSpPr>
          <p:nvPr>
            <p:ph type="sldNum" sz="quarter" idx="10"/>
          </p:nvPr>
        </p:nvSpPr>
        <p:spPr/>
        <p:txBody>
          <a:bodyPr/>
          <a:lstStyle/>
          <a:p>
            <a:fld id="{A9E1F44A-A122-0E4A-9833-FAE07F543A08}" type="slidenum">
              <a:rPr lang="en-US" smtClean="0"/>
              <a:t>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Explain changes</a:t>
            </a:r>
            <a:r>
              <a:rPr lang="en-US" baseline="0" dirty="0" smtClean="0"/>
              <a:t> in 2008…</a:t>
            </a:r>
          </a:p>
          <a:p>
            <a:endParaRPr lang="en-US" dirty="0"/>
          </a:p>
        </p:txBody>
      </p:sp>
      <p:sp>
        <p:nvSpPr>
          <p:cNvPr id="4" name="Slide Number Placeholder 3"/>
          <p:cNvSpPr>
            <a:spLocks noGrp="1"/>
          </p:cNvSpPr>
          <p:nvPr>
            <p:ph type="sldNum" sz="quarter" idx="10"/>
          </p:nvPr>
        </p:nvSpPr>
        <p:spPr/>
        <p:txBody>
          <a:bodyPr/>
          <a:lstStyle/>
          <a:p>
            <a:fld id="{A9E1F44A-A122-0E4A-9833-FAE07F543A08}" type="slidenum">
              <a:rPr lang="en-US" smtClean="0"/>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Discuss reasons for the change at each paper. </a:t>
            </a:r>
          </a:p>
          <a:p>
            <a:r>
              <a:rPr lang="en-US" dirty="0" smtClean="0"/>
              <a:t>VNE and LD = steady decline</a:t>
            </a:r>
          </a:p>
          <a:p>
            <a:r>
              <a:rPr lang="en-US" dirty="0" smtClean="0"/>
              <a:t>TT, TN, VVN = mixed coverage</a:t>
            </a:r>
          </a:p>
          <a:p>
            <a:r>
              <a:rPr lang="en-US" dirty="0" smtClean="0"/>
              <a:t>SGTT = rising until end of 2010</a:t>
            </a:r>
          </a:p>
          <a:p>
            <a:endParaRPr lang="en-US" dirty="0"/>
          </a:p>
        </p:txBody>
      </p:sp>
      <p:sp>
        <p:nvSpPr>
          <p:cNvPr id="4" name="Slide Number Placeholder 3"/>
          <p:cNvSpPr>
            <a:spLocks noGrp="1"/>
          </p:cNvSpPr>
          <p:nvPr>
            <p:ph type="sldNum" sz="quarter" idx="10"/>
          </p:nvPr>
        </p:nvSpPr>
        <p:spPr/>
        <p:txBody>
          <a:bodyPr/>
          <a:lstStyle/>
          <a:p>
            <a:fld id="{A9E1F44A-A122-0E4A-9833-FAE07F543A08}" type="slidenum">
              <a:rPr lang="en-US" smtClean="0"/>
              <a:t>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Note dates:</a:t>
            </a:r>
          </a:p>
          <a:p>
            <a:r>
              <a:rPr lang="en-US" dirty="0" smtClean="0"/>
              <a:t>1/ PMU 18 coverage</a:t>
            </a:r>
            <a:r>
              <a:rPr lang="en-US" baseline="0" dirty="0" smtClean="0"/>
              <a:t> (2007)</a:t>
            </a:r>
            <a:endParaRPr lang="en-US" dirty="0" smtClean="0"/>
          </a:p>
          <a:p>
            <a:r>
              <a:rPr lang="en-US" dirty="0" smtClean="0"/>
              <a:t>2/ PMU 18 arrests (May 2008)</a:t>
            </a:r>
          </a:p>
          <a:p>
            <a:r>
              <a:rPr lang="en-US" dirty="0" smtClean="0"/>
              <a:t>3/ Lead up to Congress in late 2010</a:t>
            </a:r>
            <a:r>
              <a:rPr lang="en-US" baseline="0" dirty="0" smtClean="0"/>
              <a:t> and post Congress up to mid-2011</a:t>
            </a:r>
          </a:p>
          <a:p>
            <a:r>
              <a:rPr lang="en-US" baseline="0" dirty="0" smtClean="0"/>
              <a:t>4/ personnel - </a:t>
            </a:r>
            <a:r>
              <a:rPr lang="en-US" dirty="0" smtClean="0"/>
              <a:t>SGTT </a:t>
            </a:r>
            <a:r>
              <a:rPr lang="en-US" dirty="0" err="1" smtClean="0"/>
              <a:t>ed</a:t>
            </a:r>
            <a:r>
              <a:rPr lang="en-US" dirty="0" smtClean="0"/>
              <a:t> gone in early 2011 and senior columnist (when?). Coverage dropped dramatically in early 2011,</a:t>
            </a:r>
            <a:r>
              <a:rPr lang="en-US" baseline="0" dirty="0" smtClean="0"/>
              <a:t> </a:t>
            </a:r>
            <a:r>
              <a:rPr lang="en-US" dirty="0" smtClean="0"/>
              <a:t>New </a:t>
            </a:r>
            <a:r>
              <a:rPr lang="en-US" dirty="0" err="1" smtClean="0"/>
              <a:t>eds</a:t>
            </a:r>
            <a:r>
              <a:rPr lang="en-US" dirty="0" smtClean="0"/>
              <a:t> in chief for TN and TT in early 2009, led to limited change in coverage, </a:t>
            </a:r>
            <a:r>
              <a:rPr lang="en-US" dirty="0" err="1" smtClean="0"/>
              <a:t>VietnamNet</a:t>
            </a:r>
            <a:r>
              <a:rPr lang="en-US" baseline="0" dirty="0" smtClean="0"/>
              <a:t> </a:t>
            </a:r>
            <a:r>
              <a:rPr lang="en-US" baseline="0" dirty="0" err="1" smtClean="0"/>
              <a:t>ed</a:t>
            </a:r>
            <a:r>
              <a:rPr lang="en-US" baseline="0" dirty="0" smtClean="0"/>
              <a:t> in chief changed in early 2011…</a:t>
            </a:r>
            <a:endParaRPr lang="en-US"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A9E1F44A-A122-0E4A-9833-FAE07F543A08}" type="slidenum">
              <a:rPr lang="en-US" smtClean="0"/>
              <a:t>7</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Note post-PMU 18 coverage higher when others are lower.</a:t>
            </a:r>
            <a:endParaRPr lang="en-US" dirty="0"/>
          </a:p>
        </p:txBody>
      </p:sp>
      <p:sp>
        <p:nvSpPr>
          <p:cNvPr id="4" name="Slide Number Placeholder 3"/>
          <p:cNvSpPr>
            <a:spLocks noGrp="1"/>
          </p:cNvSpPr>
          <p:nvPr>
            <p:ph type="sldNum" sz="quarter" idx="10"/>
          </p:nvPr>
        </p:nvSpPr>
        <p:spPr/>
        <p:txBody>
          <a:bodyPr/>
          <a:lstStyle/>
          <a:p>
            <a:fld id="{A9E1F44A-A122-0E4A-9833-FAE07F543A08}" type="slidenum">
              <a:rPr lang="en-US" smtClean="0"/>
              <a:t>8</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9E1F44A-A122-0E4A-9833-FAE07F543A08}" type="slidenum">
              <a:rPr lang="en-US" smtClean="0"/>
              <a:t>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(only editorial = 10%, letters = 2%)</a:t>
            </a:r>
          </a:p>
          <a:p>
            <a:r>
              <a:rPr lang="en-US" dirty="0" smtClean="0"/>
              <a:t> Only 23% about a ‘pre-trial’ scenario that MAY mean investigative reporting </a:t>
            </a:r>
            <a:endParaRPr lang="en-US" dirty="0"/>
          </a:p>
        </p:txBody>
      </p:sp>
      <p:sp>
        <p:nvSpPr>
          <p:cNvPr id="4" name="Slide Number Placeholder 3"/>
          <p:cNvSpPr>
            <a:spLocks noGrp="1"/>
          </p:cNvSpPr>
          <p:nvPr>
            <p:ph type="sldNum" sz="quarter" idx="10"/>
          </p:nvPr>
        </p:nvSpPr>
        <p:spPr/>
        <p:txBody>
          <a:bodyPr/>
          <a:lstStyle/>
          <a:p>
            <a:fld id="{A9E1F44A-A122-0E4A-9833-FAE07F543A08}" type="slidenum">
              <a:rPr lang="en-US" smtClean="0"/>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CAB8099-C8A6-0F45-B812-9A62EF28B01B}" type="datetime1">
              <a:rPr lang="en-US" smtClean="0"/>
              <a:t>11/11/11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5C2724-94BD-BE49-8B6E-9E569D31152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7284978-6711-2844-9971-3C8976D6C8EC}" type="datetime1">
              <a:rPr lang="en-US" smtClean="0"/>
              <a:t>11/11/11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5C2724-94BD-BE49-8B6E-9E569D31152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BE1882-8A4E-AB42-9437-F935349D4F53}" type="datetime1">
              <a:rPr lang="en-US" smtClean="0"/>
              <a:t>11/11/11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5C2724-94BD-BE49-8B6E-9E569D31152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230A0F-9DC1-384B-8F70-CCD4811178E3}" type="datetime1">
              <a:rPr lang="en-US" smtClean="0"/>
              <a:t>11/11/11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5C2724-94BD-BE49-8B6E-9E569D31152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076587C-310F-9841-B27A-8D9F7280E0B1}" type="datetime1">
              <a:rPr lang="en-US" smtClean="0"/>
              <a:t>11/11/11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5C2724-94BD-BE49-8B6E-9E569D31152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D7B7D86-EAA2-DF41-9BA9-C0C1870A846B}" type="datetime1">
              <a:rPr lang="en-US" smtClean="0"/>
              <a:t>11/11/11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5C2724-94BD-BE49-8B6E-9E569D31152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7766238-43C2-EF4D-ADC5-E472806727A0}" type="datetime1">
              <a:rPr lang="en-US" smtClean="0"/>
              <a:t>11/11/11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A5C2724-94BD-BE49-8B6E-9E569D31152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5C9EF1E-5DA9-604D-BE58-522C9B07A213}" type="datetime1">
              <a:rPr lang="en-US" smtClean="0"/>
              <a:t>11/11/11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A5C2724-94BD-BE49-8B6E-9E569D31152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A5D984-569D-1047-AF14-D6CA827E6655}" type="datetime1">
              <a:rPr lang="en-US" smtClean="0"/>
              <a:t>11/11/11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A5C2724-94BD-BE49-8B6E-9E569D31152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8BA7529-669A-F343-99C0-F48B91CCEBCA}" type="datetime1">
              <a:rPr lang="en-US" smtClean="0"/>
              <a:t>11/11/11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5C2724-94BD-BE49-8B6E-9E569D31152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C10930A-6317-9242-AF46-85ED2E123733}" type="datetime1">
              <a:rPr lang="en-US" smtClean="0"/>
              <a:t>11/11/11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5C2724-94BD-BE49-8B6E-9E569D31152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blipFill dpi="0" rotWithShape="1">
          <a:blip r:embed="rId13">
            <a:alphaModFix amt="25000"/>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77B18C-4DD4-0A4A-884F-1CFD634FEEC1}" type="datetime1">
              <a:rPr lang="en-US" smtClean="0"/>
              <a:t>11/11/11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5C2724-94BD-BE49-8B6E-9E569D31152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4.xml"/></Relationships>
</file>

<file path=ppt/slides/_rels/slide11.xml.rels><?xml version="1.0" encoding="UTF-8" standalone="yes"?>
<Relationships xmlns="http://schemas.openxmlformats.org/package/2006/relationships"><Relationship Id="rId3" Type="http://schemas.openxmlformats.org/officeDocument/2006/relationships/chart" Target="../charts/chart5.xml"/><Relationship Id="rId4" Type="http://schemas.openxmlformats.org/officeDocument/2006/relationships/chart" Target="../charts/chart6.xml"/><Relationship Id="rId5" Type="http://schemas.openxmlformats.org/officeDocument/2006/relationships/chart" Target="../charts/chart7.xml"/><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2.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3.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chart" Target="../charts/char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chart" Target="../charts/char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chart" Target="../charts/chart3.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11146"/>
            <a:ext cx="7772400" cy="3855244"/>
          </a:xfrm>
        </p:spPr>
        <p:txBody>
          <a:bodyPr>
            <a:noAutofit/>
          </a:bodyPr>
          <a:lstStyle/>
          <a:p>
            <a:r>
              <a:rPr lang="en-US" sz="80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Review of Media Reporting of Corruption </a:t>
            </a:r>
            <a:endParaRPr lang="en-US" sz="8000" b="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endParaRPr>
          </a:p>
        </p:txBody>
      </p:sp>
      <p:sp>
        <p:nvSpPr>
          <p:cNvPr id="3" name="Subtitle 2"/>
          <p:cNvSpPr>
            <a:spLocks noGrp="1"/>
          </p:cNvSpPr>
          <p:nvPr>
            <p:ph type="subTitle" idx="1"/>
          </p:nvPr>
        </p:nvSpPr>
        <p:spPr>
          <a:xfrm>
            <a:off x="1371600" y="5047950"/>
            <a:ext cx="6400800" cy="1752600"/>
          </a:xfrm>
        </p:spPr>
        <p:txBody>
          <a:bodyPr/>
          <a:lstStyle/>
          <a:p>
            <a:r>
              <a:rPr lang="en-US" dirty="0" smtClean="0"/>
              <a:t>ACD Roundtable</a:t>
            </a:r>
          </a:p>
          <a:p>
            <a:r>
              <a:rPr lang="en-US" dirty="0" smtClean="0"/>
              <a:t>November 14-15, 2011</a:t>
            </a:r>
            <a:endParaRPr lang="en-US" dirty="0"/>
          </a:p>
        </p:txBody>
      </p:sp>
      <p:sp>
        <p:nvSpPr>
          <p:cNvPr id="4" name="Slide Number Placeholder 3"/>
          <p:cNvSpPr>
            <a:spLocks noGrp="1"/>
          </p:cNvSpPr>
          <p:nvPr>
            <p:ph type="sldNum" sz="quarter" idx="12"/>
          </p:nvPr>
        </p:nvSpPr>
        <p:spPr/>
        <p:txBody>
          <a:bodyPr/>
          <a:lstStyle/>
          <a:p>
            <a:fld id="{CA5C2724-94BD-BE49-8B6E-9E569D311521}"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83109"/>
            <a:ext cx="8229600" cy="3537112"/>
          </a:xfrm>
        </p:spPr>
        <p:txBody>
          <a:bodyPr>
            <a:normAutofit fontScale="92500" lnSpcReduction="10000"/>
          </a:bodyPr>
          <a:lstStyle/>
          <a:p>
            <a:pPr>
              <a:buNone/>
            </a:pPr>
            <a:r>
              <a:rPr lang="en-US" dirty="0" smtClean="0"/>
              <a:t>Coverage of different sectors uneven. Of those recognized by the </a:t>
            </a:r>
            <a:r>
              <a:rPr lang="en-US" dirty="0" err="1" smtClean="0"/>
              <a:t>GoV</a:t>
            </a:r>
            <a:r>
              <a:rPr lang="en-US" dirty="0" smtClean="0"/>
              <a:t> as important (and worthy of discussion during this dialogue), only some are regularly </a:t>
            </a:r>
            <a:r>
              <a:rPr lang="en-US" dirty="0" smtClean="0"/>
              <a:t>covered.</a:t>
            </a:r>
          </a:p>
          <a:p>
            <a:pPr lvl="1"/>
            <a:r>
              <a:rPr lang="en-US" sz="3027" dirty="0" smtClean="0"/>
              <a:t>Regular c</a:t>
            </a:r>
            <a:r>
              <a:rPr lang="en-US" sz="3027" dirty="0" smtClean="0"/>
              <a:t>overage:  </a:t>
            </a:r>
            <a:r>
              <a:rPr lang="en-US" sz="3027" dirty="0" smtClean="0"/>
              <a:t>Land, construction, banking and finance</a:t>
            </a:r>
          </a:p>
          <a:p>
            <a:pPr lvl="1"/>
            <a:r>
              <a:rPr lang="en-US" sz="3027" dirty="0" smtClean="0"/>
              <a:t>Rare coverage: </a:t>
            </a:r>
            <a:r>
              <a:rPr lang="en-US" sz="3027" dirty="0" smtClean="0"/>
              <a:t>health, education, extractive industries</a:t>
            </a:r>
          </a:p>
        </p:txBody>
      </p:sp>
      <p:sp>
        <p:nvSpPr>
          <p:cNvPr id="4" name="Slide Number Placeholder 3"/>
          <p:cNvSpPr>
            <a:spLocks noGrp="1"/>
          </p:cNvSpPr>
          <p:nvPr>
            <p:ph type="sldNum" sz="quarter" idx="12"/>
          </p:nvPr>
        </p:nvSpPr>
        <p:spPr/>
        <p:txBody>
          <a:bodyPr/>
          <a:lstStyle/>
          <a:p>
            <a:fld id="{CA5C2724-94BD-BE49-8B6E-9E569D311521}" type="slidenum">
              <a:rPr lang="en-US" smtClean="0"/>
              <a:pPr/>
              <a:t>10</a:t>
            </a:fld>
            <a:endParaRPr lang="en-US"/>
          </a:p>
        </p:txBody>
      </p:sp>
      <p:graphicFrame>
        <p:nvGraphicFramePr>
          <p:cNvPr id="5" name="Chart 4"/>
          <p:cNvGraphicFramePr/>
          <p:nvPr/>
        </p:nvGraphicFramePr>
        <p:xfrm>
          <a:off x="1639658" y="3810472"/>
          <a:ext cx="5794795" cy="280178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33708"/>
            <a:ext cx="8229600" cy="6350717"/>
          </a:xfrm>
        </p:spPr>
        <p:txBody>
          <a:bodyPr/>
          <a:lstStyle/>
          <a:p>
            <a:pPr>
              <a:buNone/>
            </a:pPr>
            <a:r>
              <a:rPr lang="en-US" dirty="0" smtClean="0"/>
              <a:t>Most </a:t>
            </a:r>
            <a:r>
              <a:rPr lang="en-US" dirty="0" smtClean="0"/>
              <a:t>coverage is straight news coverage,</a:t>
            </a:r>
            <a:r>
              <a:rPr lang="en-US" dirty="0" smtClean="0"/>
              <a:t> based </a:t>
            </a:r>
            <a:r>
              <a:rPr lang="en-US" dirty="0" smtClean="0"/>
              <a:t>on official reports not investigative reporting.</a:t>
            </a:r>
          </a:p>
          <a:p>
            <a:pPr lvl="1">
              <a:buNone/>
            </a:pPr>
            <a:r>
              <a:rPr lang="en-US" dirty="0" smtClean="0"/>
              <a:t>87% =</a:t>
            </a:r>
            <a:r>
              <a:rPr lang="en-US" dirty="0" smtClean="0"/>
              <a:t> News stories 		</a:t>
            </a:r>
          </a:p>
          <a:p>
            <a:pPr lvl="1">
              <a:buNone/>
            </a:pPr>
            <a:r>
              <a:rPr lang="en-US" dirty="0" smtClean="0"/>
              <a:t>50</a:t>
            </a:r>
            <a:r>
              <a:rPr lang="en-US" dirty="0" smtClean="0"/>
              <a:t>%</a:t>
            </a:r>
            <a:r>
              <a:rPr lang="en-US" dirty="0" smtClean="0"/>
              <a:t> = Trial coverage </a:t>
            </a:r>
          </a:p>
          <a:p>
            <a:pPr lvl="1">
              <a:buNone/>
            </a:pPr>
            <a:r>
              <a:rPr lang="en-US" dirty="0" smtClean="0"/>
              <a:t>34% = Based on official</a:t>
            </a:r>
          </a:p>
          <a:p>
            <a:pPr lvl="1">
              <a:buNone/>
            </a:pPr>
            <a:r>
              <a:rPr lang="en-US" dirty="0" smtClean="0"/>
              <a:t>			</a:t>
            </a:r>
            <a:r>
              <a:rPr lang="en-US" dirty="0" smtClean="0"/>
              <a:t> statements</a:t>
            </a:r>
          </a:p>
          <a:p>
            <a:pPr lvl="1"/>
            <a:endParaRPr lang="en-US" dirty="0"/>
          </a:p>
        </p:txBody>
      </p:sp>
      <p:sp>
        <p:nvSpPr>
          <p:cNvPr id="4" name="Slide Number Placeholder 3"/>
          <p:cNvSpPr>
            <a:spLocks noGrp="1"/>
          </p:cNvSpPr>
          <p:nvPr>
            <p:ph type="sldNum" sz="quarter" idx="12"/>
          </p:nvPr>
        </p:nvSpPr>
        <p:spPr/>
        <p:txBody>
          <a:bodyPr/>
          <a:lstStyle/>
          <a:p>
            <a:fld id="{CA5C2724-94BD-BE49-8B6E-9E569D311521}" type="slidenum">
              <a:rPr lang="en-US" smtClean="0"/>
              <a:pPr/>
              <a:t>11</a:t>
            </a:fld>
            <a:endParaRPr lang="en-US"/>
          </a:p>
        </p:txBody>
      </p:sp>
      <p:graphicFrame>
        <p:nvGraphicFramePr>
          <p:cNvPr id="5" name="Chart 4"/>
          <p:cNvGraphicFramePr/>
          <p:nvPr/>
        </p:nvGraphicFramePr>
        <p:xfrm>
          <a:off x="5316445" y="3989280"/>
          <a:ext cx="3453805" cy="257237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Chart 6"/>
          <p:cNvGraphicFramePr/>
          <p:nvPr/>
        </p:nvGraphicFramePr>
        <p:xfrm>
          <a:off x="3722946" y="1382450"/>
          <a:ext cx="4974907" cy="2789479"/>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8" name="Chart 7"/>
          <p:cNvGraphicFramePr/>
          <p:nvPr/>
        </p:nvGraphicFramePr>
        <p:xfrm>
          <a:off x="290414" y="3890152"/>
          <a:ext cx="4352244" cy="2783603"/>
        </p:xfrm>
        <a:graphic>
          <a:graphicData uri="http://schemas.openxmlformats.org/drawingml/2006/chart">
            <c:chart xmlns:c="http://schemas.openxmlformats.org/drawingml/2006/chart" xmlns:r="http://schemas.openxmlformats.org/officeDocument/2006/relationships" r:id="rId5"/>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5 – Tentative Conclusions</a:t>
            </a:r>
            <a:endParaRPr lang="en-US" b="1" u="sng"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3" name="Content Placeholder 2"/>
          <p:cNvSpPr>
            <a:spLocks noGrp="1"/>
          </p:cNvSpPr>
          <p:nvPr>
            <p:ph idx="1"/>
          </p:nvPr>
        </p:nvSpPr>
        <p:spPr/>
        <p:txBody>
          <a:bodyPr/>
          <a:lstStyle/>
          <a:p>
            <a:r>
              <a:rPr lang="en-US" dirty="0" smtClean="0"/>
              <a:t>Corruption coverage heavily impacted by non-news influences </a:t>
            </a:r>
          </a:p>
          <a:p>
            <a:r>
              <a:rPr lang="en-US" dirty="0" smtClean="0"/>
              <a:t>Heavy reliance on official news sources, not investigative reporting</a:t>
            </a:r>
          </a:p>
          <a:p>
            <a:r>
              <a:rPr lang="en-US" dirty="0" smtClean="0"/>
              <a:t>Response to external pressure on newspapers differs significantly and appears to be linked to senior personnel </a:t>
            </a:r>
            <a:endParaRPr lang="en-US" dirty="0"/>
          </a:p>
        </p:txBody>
      </p:sp>
      <p:sp>
        <p:nvSpPr>
          <p:cNvPr id="4" name="Slide Number Placeholder 3"/>
          <p:cNvSpPr>
            <a:spLocks noGrp="1"/>
          </p:cNvSpPr>
          <p:nvPr>
            <p:ph type="sldNum" sz="quarter" idx="12"/>
          </p:nvPr>
        </p:nvSpPr>
        <p:spPr/>
        <p:txBody>
          <a:bodyPr/>
          <a:lstStyle/>
          <a:p>
            <a:fld id="{CA5C2724-94BD-BE49-8B6E-9E569D311521}" type="slidenum">
              <a:rPr lang="en-US" smtClean="0"/>
              <a:pPr/>
              <a:t>12</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1 - Why roles do the media play?</a:t>
            </a:r>
            <a:endParaRPr lang="en-US" b="1" u="sng"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3" name="Content Placeholder 2"/>
          <p:cNvSpPr>
            <a:spLocks noGrp="1"/>
          </p:cNvSpPr>
          <p:nvPr>
            <p:ph idx="1"/>
          </p:nvPr>
        </p:nvSpPr>
        <p:spPr/>
        <p:txBody>
          <a:bodyPr>
            <a:normAutofit lnSpcReduction="10000"/>
          </a:bodyPr>
          <a:lstStyle/>
          <a:p>
            <a:pPr marL="514350" indent="-514350">
              <a:buFont typeface="+mj-lt"/>
              <a:buAutoNum type="arabicPeriod"/>
            </a:pPr>
            <a:r>
              <a:rPr lang="en-US" dirty="0" smtClean="0"/>
              <a:t>Media can monitor </a:t>
            </a:r>
            <a:r>
              <a:rPr lang="en-US" dirty="0" smtClean="0"/>
              <a:t>government efforts to control</a:t>
            </a:r>
            <a:r>
              <a:rPr lang="en-US" dirty="0" smtClean="0"/>
              <a:t> and combat corruption </a:t>
            </a:r>
          </a:p>
          <a:p>
            <a:pPr marL="514350" indent="-514350">
              <a:buFont typeface="+mj-lt"/>
              <a:buAutoNum type="arabicPeriod"/>
            </a:pPr>
            <a:r>
              <a:rPr lang="en-US" dirty="0" smtClean="0"/>
              <a:t>It can raise p</a:t>
            </a:r>
            <a:r>
              <a:rPr lang="en-US" dirty="0" smtClean="0"/>
              <a:t>ublic </a:t>
            </a:r>
            <a:r>
              <a:rPr lang="en-US" dirty="0" smtClean="0"/>
              <a:t>awareness</a:t>
            </a:r>
            <a:r>
              <a:rPr lang="en-US" dirty="0" smtClean="0"/>
              <a:t> and act as a conduit </a:t>
            </a:r>
            <a:r>
              <a:rPr lang="en-US" dirty="0" smtClean="0"/>
              <a:t>for information exchange between government and</a:t>
            </a:r>
            <a:r>
              <a:rPr lang="en-US" dirty="0" smtClean="0"/>
              <a:t> members of the public, helping government understand the public’s demands</a:t>
            </a:r>
          </a:p>
          <a:p>
            <a:pPr marL="514350" indent="-514350">
              <a:buFont typeface="+mj-lt"/>
              <a:buAutoNum type="arabicPeriod"/>
            </a:pPr>
            <a:r>
              <a:rPr lang="en-US" dirty="0" smtClean="0"/>
              <a:t>The media can expose new cases </a:t>
            </a:r>
            <a:r>
              <a:rPr lang="en-US" dirty="0" smtClean="0"/>
              <a:t>of corruption</a:t>
            </a:r>
            <a:endParaRPr lang="en-US" dirty="0" smtClean="0"/>
          </a:p>
          <a:p>
            <a:endParaRPr lang="en-US" dirty="0"/>
          </a:p>
        </p:txBody>
      </p:sp>
      <p:sp>
        <p:nvSpPr>
          <p:cNvPr id="4" name="Slide Number Placeholder 3"/>
          <p:cNvSpPr>
            <a:spLocks noGrp="1"/>
          </p:cNvSpPr>
          <p:nvPr>
            <p:ph type="sldNum" sz="quarter" idx="12"/>
          </p:nvPr>
        </p:nvSpPr>
        <p:spPr/>
        <p:txBody>
          <a:bodyPr/>
          <a:lstStyle/>
          <a:p>
            <a:fld id="{CA5C2724-94BD-BE49-8B6E-9E569D311521}"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2 - What do the media </a:t>
            </a:r>
            <a:r>
              <a:rPr lang="en-US" b="1" u="sng"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need</a:t>
            </a:r>
            <a:r>
              <a:rPr lang="en-US" b="1" u="sng"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in order to carry out these roles effectively?</a:t>
            </a:r>
            <a:endParaRPr lang="en-US" b="1" u="sng"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3" name="Content Placeholder 2"/>
          <p:cNvSpPr>
            <a:spLocks noGrp="1"/>
          </p:cNvSpPr>
          <p:nvPr>
            <p:ph idx="1"/>
          </p:nvPr>
        </p:nvSpPr>
        <p:spPr>
          <a:xfrm>
            <a:off x="457200" y="1600200"/>
            <a:ext cx="8229600" cy="5257800"/>
          </a:xfrm>
        </p:spPr>
        <p:txBody>
          <a:bodyPr>
            <a:normAutofit fontScale="92500" lnSpcReduction="20000"/>
          </a:bodyPr>
          <a:lstStyle/>
          <a:p>
            <a:pPr marL="514350" indent="-514350">
              <a:buFont typeface="+mj-lt"/>
              <a:buAutoNum type="arabicPeriod"/>
            </a:pPr>
            <a:r>
              <a:rPr lang="en-US" dirty="0" smtClean="0"/>
              <a:t>Access to </a:t>
            </a:r>
            <a:r>
              <a:rPr lang="en-US" dirty="0" smtClean="0"/>
              <a:t>information:</a:t>
            </a:r>
          </a:p>
          <a:p>
            <a:pPr marL="971550" lvl="1" indent="-514350">
              <a:buNone/>
            </a:pPr>
            <a:r>
              <a:rPr lang="en-US" dirty="0" smtClean="0"/>
              <a:t>This is improving in Vietnam. </a:t>
            </a:r>
          </a:p>
          <a:p>
            <a:pPr marL="971550" lvl="1" indent="-514350">
              <a:buFont typeface="Courier New"/>
              <a:buChar char="o"/>
            </a:pPr>
            <a:r>
              <a:rPr lang="en-US" dirty="0" smtClean="0"/>
              <a:t>More spokespeople, with better skills</a:t>
            </a:r>
          </a:p>
          <a:p>
            <a:pPr marL="971550" lvl="1" indent="-514350">
              <a:buFont typeface="Courier New"/>
              <a:buChar char="o"/>
            </a:pPr>
            <a:r>
              <a:rPr lang="en-US" dirty="0" smtClean="0"/>
              <a:t>Access to Information law and whistleblower protection drafted (but must be passed </a:t>
            </a:r>
            <a:r>
              <a:rPr lang="en-US" dirty="0" smtClean="0"/>
              <a:t>as soon as possible) </a:t>
            </a:r>
            <a:endParaRPr lang="en-US" dirty="0" smtClean="0"/>
          </a:p>
          <a:p>
            <a:pPr marL="514350" indent="-514350">
              <a:buFont typeface="+mj-lt"/>
              <a:buAutoNum type="arabicPeriod"/>
            </a:pPr>
            <a:r>
              <a:rPr lang="en-US" dirty="0" smtClean="0"/>
              <a:t>Editorial freedom: </a:t>
            </a:r>
          </a:p>
          <a:p>
            <a:pPr marL="971550" lvl="1" indent="-514350">
              <a:buNone/>
            </a:pPr>
            <a:r>
              <a:rPr lang="en-US" dirty="0" smtClean="0"/>
              <a:t>A very </a:t>
            </a:r>
            <a:r>
              <a:rPr lang="en-US" dirty="0" smtClean="0"/>
              <a:t>mixed</a:t>
            </a:r>
            <a:r>
              <a:rPr lang="en-US" dirty="0" smtClean="0"/>
              <a:t> record in Vietnam. The data shows that freedoms are very dependent on changes within the political environment, and as such can not be relied upon</a:t>
            </a:r>
          </a:p>
          <a:p>
            <a:pPr marL="514350" indent="-514350">
              <a:buFont typeface="+mj-lt"/>
              <a:buAutoNum type="arabicPeriod"/>
            </a:pPr>
            <a:r>
              <a:rPr lang="en-US" dirty="0" smtClean="0"/>
              <a:t>Freedom from fear and </a:t>
            </a:r>
            <a:r>
              <a:rPr lang="en-US" dirty="0" smtClean="0"/>
              <a:t>intimidation:</a:t>
            </a:r>
          </a:p>
          <a:p>
            <a:pPr marL="971550" lvl="1" indent="-514350">
              <a:buNone/>
            </a:pPr>
            <a:r>
              <a:rPr lang="en-US" dirty="0" smtClean="0"/>
              <a:t>Also very mixed.</a:t>
            </a:r>
            <a:endParaRPr lang="en-US" dirty="0"/>
          </a:p>
        </p:txBody>
      </p:sp>
      <p:sp>
        <p:nvSpPr>
          <p:cNvPr id="5" name="Slide Number Placeholder 4"/>
          <p:cNvSpPr>
            <a:spLocks noGrp="1"/>
          </p:cNvSpPr>
          <p:nvPr>
            <p:ph type="sldNum" sz="quarter" idx="12"/>
          </p:nvPr>
        </p:nvSpPr>
        <p:spPr/>
        <p:txBody>
          <a:bodyPr/>
          <a:lstStyle/>
          <a:p>
            <a:fld id="{CA5C2724-94BD-BE49-8B6E-9E569D311521}"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3 – </a:t>
            </a:r>
            <a:r>
              <a:rPr lang="en-US" b="1" u="sng"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Background to </a:t>
            </a:r>
            <a:r>
              <a:rPr lang="en-US" b="1" u="sng"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this study </a:t>
            </a:r>
            <a:endParaRPr lang="en-US" b="1" u="sng"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3" name="Content Placeholder 2"/>
          <p:cNvSpPr>
            <a:spLocks noGrp="1"/>
          </p:cNvSpPr>
          <p:nvPr>
            <p:ph idx="1"/>
          </p:nvPr>
        </p:nvSpPr>
        <p:spPr>
          <a:xfrm>
            <a:off x="457200" y="1600199"/>
            <a:ext cx="8229600" cy="5121275"/>
          </a:xfrm>
        </p:spPr>
        <p:txBody>
          <a:bodyPr>
            <a:normAutofit fontScale="92500" lnSpcReduction="20000"/>
          </a:bodyPr>
          <a:lstStyle/>
          <a:p>
            <a:pPr>
              <a:buFont typeface="Wingdings" charset="2"/>
              <a:buChar char="ü"/>
            </a:pPr>
            <a:r>
              <a:rPr lang="en-US" dirty="0" smtClean="0"/>
              <a:t>Seven newspapers selected for study over a 5-year period, from October 2006 to September 2011. </a:t>
            </a:r>
          </a:p>
          <a:p>
            <a:pPr>
              <a:buFont typeface="Wingdings" charset="2"/>
              <a:buChar char="ü"/>
            </a:pPr>
            <a:r>
              <a:rPr lang="en-US" dirty="0" smtClean="0"/>
              <a:t>Data collected using key search words in the headline or first two paragraphs.</a:t>
            </a:r>
          </a:p>
          <a:p>
            <a:pPr>
              <a:buFont typeface="Wingdings" charset="2"/>
              <a:buChar char="ü"/>
            </a:pPr>
            <a:r>
              <a:rPr lang="en-US" dirty="0" smtClean="0"/>
              <a:t>Research conducted mostly via online archives, but recourse to hard copy archives where online ones unavailable.</a:t>
            </a:r>
            <a:r>
              <a:rPr lang="en-US" dirty="0" smtClean="0"/>
              <a:t> </a:t>
            </a:r>
          </a:p>
          <a:p>
            <a:pPr>
              <a:buNone/>
            </a:pPr>
            <a:endParaRPr lang="en-US" dirty="0" smtClean="0"/>
          </a:p>
          <a:p>
            <a:pPr>
              <a:buNone/>
            </a:pPr>
            <a:r>
              <a:rPr lang="en-US" dirty="0" smtClean="0"/>
              <a:t>The </a:t>
            </a:r>
            <a:r>
              <a:rPr lang="en-US" dirty="0" smtClean="0"/>
              <a:t>following</a:t>
            </a:r>
            <a:r>
              <a:rPr lang="en-US" dirty="0" smtClean="0"/>
              <a:t> findings are tentative. They touch upon Quantitative NOT Qualitative issues at this point.</a:t>
            </a:r>
          </a:p>
          <a:p>
            <a:pPr>
              <a:buFont typeface="Wingdings" charset="2"/>
              <a:buChar char="ü"/>
            </a:pPr>
            <a:endParaRPr lang="en-US" dirty="0"/>
          </a:p>
        </p:txBody>
      </p:sp>
      <p:sp>
        <p:nvSpPr>
          <p:cNvPr id="4" name="Slide Number Placeholder 3"/>
          <p:cNvSpPr>
            <a:spLocks noGrp="1"/>
          </p:cNvSpPr>
          <p:nvPr>
            <p:ph type="sldNum" sz="quarter" idx="12"/>
          </p:nvPr>
        </p:nvSpPr>
        <p:spPr/>
        <p:txBody>
          <a:bodyPr/>
          <a:lstStyle/>
          <a:p>
            <a:fld id="{CA5C2724-94BD-BE49-8B6E-9E569D311521}"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4 - Tentative </a:t>
            </a:r>
            <a:r>
              <a:rPr lang="en-US" b="1" u="sng"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findings</a:t>
            </a:r>
            <a:endParaRPr lang="en-US" b="1" u="sng"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3" name="Content Placeholder 2"/>
          <p:cNvSpPr>
            <a:spLocks noGrp="1"/>
          </p:cNvSpPr>
          <p:nvPr>
            <p:ph idx="1"/>
          </p:nvPr>
        </p:nvSpPr>
        <p:spPr>
          <a:xfrm>
            <a:off x="302320" y="1770590"/>
            <a:ext cx="3275518" cy="5397210"/>
          </a:xfrm>
        </p:spPr>
        <p:txBody>
          <a:bodyPr>
            <a:normAutofit/>
          </a:bodyPr>
          <a:lstStyle/>
          <a:p>
            <a:pPr>
              <a:buNone/>
            </a:pPr>
            <a:r>
              <a:rPr lang="en-US" sz="3000" dirty="0" smtClean="0"/>
              <a:t>	Coverage has fallen over the 5-year period, especially after the arrest of two journalists in mid 2008 for misreporting of the PMU 18 case. </a:t>
            </a:r>
          </a:p>
          <a:p>
            <a:endParaRPr lang="en-US" dirty="0" smtClean="0"/>
          </a:p>
        </p:txBody>
      </p:sp>
      <p:pic>
        <p:nvPicPr>
          <p:cNvPr id="5" name="Picture 4"/>
          <p:cNvPicPr>
            <a:picLocks noChangeAspect="1" noChangeArrowheads="1"/>
          </p:cNvPicPr>
          <p:nvPr/>
        </p:nvPicPr>
        <p:blipFill>
          <a:blip r:embed="rId3" cstate="print"/>
          <a:srcRect/>
          <a:stretch>
            <a:fillRect/>
          </a:stretch>
        </p:blipFill>
        <p:spPr bwMode="auto">
          <a:xfrm>
            <a:off x="3965018" y="1514330"/>
            <a:ext cx="4510850" cy="4898344"/>
          </a:xfrm>
          <a:prstGeom prst="rect">
            <a:avLst/>
          </a:prstGeom>
          <a:noFill/>
        </p:spPr>
      </p:pic>
      <p:sp>
        <p:nvSpPr>
          <p:cNvPr id="6" name="Slide Number Placeholder 5"/>
          <p:cNvSpPr>
            <a:spLocks noGrp="1"/>
          </p:cNvSpPr>
          <p:nvPr>
            <p:ph type="sldNum" sz="quarter" idx="12"/>
          </p:nvPr>
        </p:nvSpPr>
        <p:spPr/>
        <p:txBody>
          <a:bodyPr/>
          <a:lstStyle/>
          <a:p>
            <a:fld id="{CA5C2724-94BD-BE49-8B6E-9E569D311521}"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13072" y="480180"/>
            <a:ext cx="5428415" cy="867414"/>
          </a:xfrm>
        </p:spPr>
        <p:txBody>
          <a:bodyPr>
            <a:normAutofit/>
          </a:bodyPr>
          <a:lstStyle/>
          <a:p>
            <a:pPr>
              <a:buNone/>
            </a:pPr>
            <a:r>
              <a:rPr lang="en-US" sz="3000" dirty="0" smtClean="0"/>
              <a:t>The reduction </a:t>
            </a:r>
            <a:r>
              <a:rPr lang="en-US" sz="3000" dirty="0" smtClean="0"/>
              <a:t>is not </a:t>
            </a:r>
            <a:r>
              <a:rPr lang="en-US" sz="3000" dirty="0" smtClean="0"/>
              <a:t>universal</a:t>
            </a:r>
            <a:endParaRPr lang="en-US" sz="3000" dirty="0"/>
          </a:p>
        </p:txBody>
      </p:sp>
      <p:pic>
        <p:nvPicPr>
          <p:cNvPr id="4" name="Picture 3"/>
          <p:cNvPicPr>
            <a:picLocks noChangeAspect="1" noChangeArrowheads="1"/>
          </p:cNvPicPr>
          <p:nvPr/>
        </p:nvPicPr>
        <p:blipFill>
          <a:blip r:embed="rId3" cstate="print"/>
          <a:srcRect/>
          <a:stretch>
            <a:fillRect/>
          </a:stretch>
        </p:blipFill>
        <p:spPr bwMode="auto">
          <a:xfrm>
            <a:off x="663127" y="1208190"/>
            <a:ext cx="7817745" cy="5161578"/>
          </a:xfrm>
          <a:prstGeom prst="rect">
            <a:avLst/>
          </a:prstGeom>
          <a:noFill/>
        </p:spPr>
      </p:pic>
      <p:sp>
        <p:nvSpPr>
          <p:cNvPr id="5" name="Slide Number Placeholder 4"/>
          <p:cNvSpPr>
            <a:spLocks noGrp="1"/>
          </p:cNvSpPr>
          <p:nvPr>
            <p:ph type="sldNum" sz="quarter" idx="12"/>
          </p:nvPr>
        </p:nvSpPr>
        <p:spPr/>
        <p:txBody>
          <a:bodyPr/>
          <a:lstStyle/>
          <a:p>
            <a:fld id="{CA5C2724-94BD-BE49-8B6E-9E569D311521}"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199" y="495652"/>
            <a:ext cx="8393609" cy="2598403"/>
          </a:xfrm>
        </p:spPr>
        <p:txBody>
          <a:bodyPr>
            <a:normAutofit/>
          </a:bodyPr>
          <a:lstStyle/>
          <a:p>
            <a:pPr>
              <a:buNone/>
            </a:pPr>
            <a:r>
              <a:rPr lang="en-US" sz="3000" dirty="0" smtClean="0"/>
              <a:t>A variety of different factors may influence coverage.</a:t>
            </a:r>
          </a:p>
          <a:p>
            <a:r>
              <a:rPr lang="en-US" sz="2800" dirty="0" smtClean="0"/>
              <a:t>Changes in the political landscape?</a:t>
            </a:r>
          </a:p>
          <a:p>
            <a:r>
              <a:rPr lang="en-US" sz="2800" dirty="0" smtClean="0"/>
              <a:t>Economic fluctuations?</a:t>
            </a:r>
          </a:p>
          <a:p>
            <a:r>
              <a:rPr lang="en-US" sz="2800" dirty="0" smtClean="0"/>
              <a:t>Sustained focus on major corruption cases?</a:t>
            </a:r>
          </a:p>
          <a:p>
            <a:r>
              <a:rPr lang="en-US" sz="2800" dirty="0" smtClean="0"/>
              <a:t>Personnel changes? </a:t>
            </a:r>
          </a:p>
          <a:p>
            <a:endParaRPr lang="en-US" sz="3000" dirty="0" smtClean="0"/>
          </a:p>
          <a:p>
            <a:endParaRPr lang="en-US" sz="3000" dirty="0"/>
          </a:p>
        </p:txBody>
      </p:sp>
      <p:sp>
        <p:nvSpPr>
          <p:cNvPr id="4" name="Slide Number Placeholder 3"/>
          <p:cNvSpPr>
            <a:spLocks noGrp="1"/>
          </p:cNvSpPr>
          <p:nvPr>
            <p:ph type="sldNum" sz="quarter" idx="12"/>
          </p:nvPr>
        </p:nvSpPr>
        <p:spPr/>
        <p:txBody>
          <a:bodyPr/>
          <a:lstStyle/>
          <a:p>
            <a:fld id="{CA5C2724-94BD-BE49-8B6E-9E569D311521}" type="slidenum">
              <a:rPr lang="en-US" smtClean="0"/>
              <a:pPr/>
              <a:t>7</a:t>
            </a:fld>
            <a:endParaRPr lang="en-US"/>
          </a:p>
        </p:txBody>
      </p:sp>
      <p:graphicFrame>
        <p:nvGraphicFramePr>
          <p:cNvPr id="5" name="Chart 4"/>
          <p:cNvGraphicFramePr/>
          <p:nvPr/>
        </p:nvGraphicFramePr>
        <p:xfrm>
          <a:off x="457201" y="3158846"/>
          <a:ext cx="8229599" cy="3599201"/>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0462" y="529778"/>
            <a:ext cx="8229600" cy="2710671"/>
          </a:xfrm>
        </p:spPr>
        <p:txBody>
          <a:bodyPr/>
          <a:lstStyle/>
          <a:p>
            <a:pPr>
              <a:buNone/>
            </a:pPr>
            <a:r>
              <a:rPr lang="en-US" dirty="0" smtClean="0"/>
              <a:t>Different newspapers respond to these influences in different ways. </a:t>
            </a:r>
            <a:r>
              <a:rPr lang="en-US" dirty="0" err="1" smtClean="0"/>
              <a:t>Nhan</a:t>
            </a:r>
            <a:r>
              <a:rPr lang="en-US" dirty="0" smtClean="0"/>
              <a:t> Dan, the CPV newspaper, sometimes bucks the trend exhibited by the other newspapers studied.</a:t>
            </a:r>
            <a:endParaRPr lang="en-US" dirty="0" smtClean="0"/>
          </a:p>
        </p:txBody>
      </p:sp>
      <p:sp>
        <p:nvSpPr>
          <p:cNvPr id="4" name="Slide Number Placeholder 3"/>
          <p:cNvSpPr>
            <a:spLocks noGrp="1"/>
          </p:cNvSpPr>
          <p:nvPr>
            <p:ph type="sldNum" sz="quarter" idx="12"/>
          </p:nvPr>
        </p:nvSpPr>
        <p:spPr/>
        <p:txBody>
          <a:bodyPr/>
          <a:lstStyle/>
          <a:p>
            <a:fld id="{CA5C2724-94BD-BE49-8B6E-9E569D311521}" type="slidenum">
              <a:rPr lang="en-US" smtClean="0"/>
              <a:pPr/>
              <a:t>8</a:t>
            </a:fld>
            <a:endParaRPr lang="en-US"/>
          </a:p>
        </p:txBody>
      </p:sp>
      <p:graphicFrame>
        <p:nvGraphicFramePr>
          <p:cNvPr id="5" name="Chart 4"/>
          <p:cNvGraphicFramePr/>
          <p:nvPr/>
        </p:nvGraphicFramePr>
        <p:xfrm>
          <a:off x="457200" y="3454181"/>
          <a:ext cx="8306274" cy="2648714"/>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4679"/>
            <a:ext cx="8229600" cy="3010471"/>
          </a:xfrm>
        </p:spPr>
        <p:txBody>
          <a:bodyPr>
            <a:normAutofit lnSpcReduction="10000"/>
          </a:bodyPr>
          <a:lstStyle/>
          <a:p>
            <a:pPr>
              <a:buNone/>
            </a:pPr>
            <a:r>
              <a:rPr lang="en-US" dirty="0" smtClean="0"/>
              <a:t>Most stories at provincial level, even</a:t>
            </a:r>
            <a:r>
              <a:rPr lang="en-US" dirty="0" smtClean="0"/>
              <a:t> though the papers are either national papers or target a nationa</a:t>
            </a:r>
            <a:r>
              <a:rPr lang="en-US" dirty="0" smtClean="0"/>
              <a:t>l audience</a:t>
            </a:r>
            <a:r>
              <a:rPr lang="en-US" dirty="0" smtClean="0"/>
              <a:t>. </a:t>
            </a:r>
            <a:r>
              <a:rPr lang="en-US" dirty="0" smtClean="0"/>
              <a:t>Why?</a:t>
            </a:r>
          </a:p>
          <a:p>
            <a:pPr lvl="1"/>
            <a:r>
              <a:rPr lang="en-US" dirty="0" smtClean="0"/>
              <a:t>Easiest level to access </a:t>
            </a:r>
            <a:r>
              <a:rPr lang="en-US" dirty="0" smtClean="0"/>
              <a:t>information?</a:t>
            </a:r>
            <a:endParaRPr lang="en-US" dirty="0" smtClean="0"/>
          </a:p>
          <a:p>
            <a:pPr lvl="1"/>
            <a:r>
              <a:rPr lang="en-US" dirty="0" smtClean="0"/>
              <a:t>Sub-provincial stories considered too parochial?</a:t>
            </a:r>
          </a:p>
          <a:p>
            <a:pPr lvl="1"/>
            <a:r>
              <a:rPr lang="en-US" dirty="0" smtClean="0"/>
              <a:t>Central level stories too</a:t>
            </a:r>
            <a:r>
              <a:rPr lang="en-US" dirty="0" smtClean="0"/>
              <a:t> few? </a:t>
            </a:r>
            <a:r>
              <a:rPr lang="en-US" dirty="0" smtClean="0"/>
              <a:t>(Or</a:t>
            </a:r>
            <a:r>
              <a:rPr lang="en-US" dirty="0" smtClean="0"/>
              <a:t> too risky?)</a:t>
            </a:r>
          </a:p>
        </p:txBody>
      </p:sp>
      <p:sp>
        <p:nvSpPr>
          <p:cNvPr id="4" name="Slide Number Placeholder 3"/>
          <p:cNvSpPr>
            <a:spLocks noGrp="1"/>
          </p:cNvSpPr>
          <p:nvPr>
            <p:ph type="sldNum" sz="quarter" idx="12"/>
          </p:nvPr>
        </p:nvSpPr>
        <p:spPr/>
        <p:txBody>
          <a:bodyPr/>
          <a:lstStyle/>
          <a:p>
            <a:fld id="{CA5C2724-94BD-BE49-8B6E-9E569D311521}" type="slidenum">
              <a:rPr lang="en-US" smtClean="0"/>
              <a:pPr/>
              <a:t>9</a:t>
            </a:fld>
            <a:endParaRPr lang="en-US"/>
          </a:p>
        </p:txBody>
      </p:sp>
      <p:graphicFrame>
        <p:nvGraphicFramePr>
          <p:cNvPr id="5" name="Chart 4"/>
          <p:cNvGraphicFramePr/>
          <p:nvPr/>
        </p:nvGraphicFramePr>
        <p:xfrm>
          <a:off x="1604962" y="3739075"/>
          <a:ext cx="5934075" cy="278765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p:properties xmlns:p="http://schemas.microsoft.com/office/2006/metadata/properties" xmlns:xsi="http://www.w3.org/2001/XMLSchema-instance">
  <documentManagement>
    <Sub_x002d_Region xmlns="99ba3666-c468-40e9-bd56-597aae9c8760">
      <Value>4</Value>
    </Sub_x002d_Region>
    <Region xmlns="99ba3666-c468-40e9-bd56-597aae9c8760">
      <Value>3</Value>
    </Region>
    <Highlights xmlns="99ba3666-c468-40e9-bd56-597aae9c8760">false</Highlights>
    <Language xmlns="6c64ef79-0f10-4b9c-aff2-2f11c687336e">English</Language>
    <Organization xmlns="6c64ef79-0f10-4b9c-aff2-2f11c687336e">
      <Value>7</Value>
    </Organization>
    <Year xmlns="620f46d8-b4fe-442b-8815-a7e39b8f3b40">2011</Year>
    <Country xmlns="620f46d8-b4fe-442b-8815-a7e39b8f3b40">
      <Value>39</Value>
    </Country>
    <DLCPolicyLabelClientValue xmlns="99ba3666-c468-40e9-bd56-597aae9c8760" xsi:nil="true"/>
    <DLCPolicyLabelLock xmlns="99ba3666-c468-40e9-bd56-597aae9c8760" xsi:nil="true"/>
    <AC_x0020_Document_x0020_Categories xmlns="390c1ab5-e6cd-425f-8622-fd486e46b594">Conference reports</AC_x0020_Document_x0020_Categories>
    <Source_x0028_s_x0029_ xmlns="390c1ab5-e6cd-425f-8622-fd486e46b594" xsi:nil="true"/>
    <ThemesV2 xmlns="6c64ef79-0f10-4b9c-aff2-2f11c687336e">
      <Value>3</Value>
    </ThemesV2>
    <Geographical_x0020_Scope xmlns="390c1ab5-e6cd-425f-8622-fd486e46b594">National</Geographical_x0020_Scope>
  </documentManagement>
</p:properties>
</file>

<file path=customXml/item2.xml><?xml version="1.0" encoding="utf-8"?>
<ct:contentTypeSchema xmlns:ct="http://schemas.microsoft.com/office/2006/metadata/contentType" xmlns:ma="http://schemas.microsoft.com/office/2006/metadata/properties/metaAttributes" ct:_="" ma:_="" ma:contentTypeName="Anti-Corruption Resource" ma:contentTypeID="0x010100DC9A8EB5B31BBE4B927B479E86025213" ma:contentTypeVersion="42" ma:contentTypeDescription="Anti-Corruption Related document, resource or publication" ma:contentTypeScope="" ma:versionID="1fd0ae55e917b88f693d9b9a5ade556d">
  <xsd:schema xmlns:xsd="http://www.w3.org/2001/XMLSchema" xmlns:p="http://schemas.microsoft.com/office/2006/metadata/properties" xmlns:ns2="620f46d8-b4fe-442b-8815-a7e39b8f3b40" xmlns:ns3="bc747e7d-fcce-48a8-83e0-b527e3e5c926" xmlns:ns4="99ba3666-c468-40e9-bd56-597aae9c8760" xmlns:ns5="390c1ab5-e6cd-425f-8622-fd486e46b594" xmlns:ns6="6c64ef79-0f10-4b9c-aff2-2f11c687336e" targetNamespace="http://schemas.microsoft.com/office/2006/metadata/properties" ma:root="true" ma:fieldsID="2bd19e3f1f105f4176b2b4e0bccd0194" ns2:_="" ns3:_="" ns4:_="" ns5:_="" ns6:_="">
    <xsd:import namespace="620f46d8-b4fe-442b-8815-a7e39b8f3b40"/>
    <xsd:import namespace="bc747e7d-fcce-48a8-83e0-b527e3e5c926"/>
    <xsd:import namespace="99ba3666-c468-40e9-bd56-597aae9c8760"/>
    <xsd:import namespace="390c1ab5-e6cd-425f-8622-fd486e46b594"/>
    <xsd:import namespace="6c64ef79-0f10-4b9c-aff2-2f11c687336e"/>
    <xsd:element name="properties">
      <xsd:complexType>
        <xsd:sequence>
          <xsd:element name="documentManagement">
            <xsd:complexType>
              <xsd:all>
                <xsd:element ref="ns2:Country" minOccurs="0"/>
                <xsd:element ref="ns2:Year" minOccurs="0"/>
                <xsd:element ref="ns3:_dlc_Exempt" minOccurs="0"/>
                <xsd:element ref="ns3:CopiedItemGUID" minOccurs="0"/>
                <xsd:element ref="ns3:Shared" minOccurs="0"/>
                <xsd:element ref="ns4:Region" minOccurs="0"/>
                <xsd:element ref="ns4:Sub_x002d_Region" minOccurs="0"/>
                <xsd:element ref="ns5:AC_x0020_Document_x0020_Categories" minOccurs="0"/>
                <xsd:element ref="ns5:Source_x0028_s_x0029_" minOccurs="0"/>
                <xsd:element ref="ns5:Geographical_x0020_Scope"/>
                <xsd:element ref="ns4:DLCPolicyLabelValue" minOccurs="0"/>
                <xsd:element ref="ns4:DLCPolicyLabelClientValue" minOccurs="0"/>
                <xsd:element ref="ns4:DLCPolicyLabelLock" minOccurs="0"/>
                <xsd:element ref="ns4:Highlights" minOccurs="0"/>
                <xsd:element ref="ns6:Organization" minOccurs="0"/>
                <xsd:element ref="ns6:Language" minOccurs="0"/>
                <xsd:element ref="ns6:ThemesV2" minOccurs="0"/>
              </xsd:all>
            </xsd:complexType>
          </xsd:element>
        </xsd:sequence>
      </xsd:complexType>
    </xsd:element>
  </xsd:schema>
  <xsd:schema xmlns:xsd="http://www.w3.org/2001/XMLSchema" xmlns:dms="http://schemas.microsoft.com/office/2006/documentManagement/types" targetNamespace="620f46d8-b4fe-442b-8815-a7e39b8f3b40" elementFormDefault="qualified">
    <xsd:import namespace="http://schemas.microsoft.com/office/2006/documentManagement/types"/>
    <xsd:element name="Country" ma:index="2" nillable="true" ma:displayName="Country" ma:list="54d111e7-ec3a-4ddc-9466-d0679ea2263d" ma:internalName="Country" ma:showField="Title" ma:web="2000ced0-f6e7-4054-b053-3bd517e73a42">
      <xsd:complexType>
        <xsd:complexContent>
          <xsd:extension base="dms:MultiChoiceLookup">
            <xsd:sequence>
              <xsd:element name="Value" type="dms:Lookup" maxOccurs="unbounded" minOccurs="0" nillable="true"/>
            </xsd:sequence>
          </xsd:extension>
        </xsd:complexContent>
      </xsd:complexType>
    </xsd:element>
    <xsd:element name="Year" ma:index="3" nillable="true" ma:displayName="Year" ma:default="&lt; 1999" ma:format="Dropdown" ma:internalName="Year">
      <xsd:simpleType>
        <xsd:restriction base="dms:Choice">
          <xsd:enumeration value="&lt; 1999"/>
          <xsd:enumeration value="2000"/>
          <xsd:enumeration value="2001"/>
          <xsd:enumeration value="2002"/>
          <xsd:enumeration value="2003"/>
          <xsd:enumeration value="2004"/>
          <xsd:enumeration value="2005"/>
          <xsd:enumeration value="2006"/>
          <xsd:enumeration value="2007"/>
          <xsd:enumeration value="2008"/>
          <xsd:enumeration value="2009"/>
          <xsd:enumeration value="2010"/>
          <xsd:enumeration value="2011"/>
          <xsd:enumeration value="2012"/>
          <xsd:enumeration value="2013"/>
          <xsd:enumeration value="2014"/>
          <xsd:enumeration value="2015"/>
        </xsd:restriction>
      </xsd:simpleType>
    </xsd:element>
  </xsd:schema>
  <xsd:schema xmlns:xsd="http://www.w3.org/2001/XMLSchema" xmlns:dms="http://schemas.microsoft.com/office/2006/documentManagement/types" targetNamespace="bc747e7d-fcce-48a8-83e0-b527e3e5c926" elementFormDefault="qualified">
    <xsd:import namespace="http://schemas.microsoft.com/office/2006/documentManagement/types"/>
    <xsd:element name="_dlc_Exempt" ma:index="8" nillable="true" ma:displayName="Exempt from Policy" ma:description="" ma:hidden="true" ma:internalName="_dlc_Exempt" ma:readOnly="true">
      <xsd:simpleType>
        <xsd:restriction base="dms:Unknown"/>
      </xsd:simpleType>
    </xsd:element>
    <xsd:element name="CopiedItemGUID" ma:index="9" nillable="true" ma:displayName="CopiedItemGUID" ma:default="No" ma:internalName="CopiedItemGUID" ma:readOnly="true">
      <xsd:simpleType>
        <xsd:restriction base="dms:Text">
          <xsd:maxLength value="255"/>
        </xsd:restriction>
      </xsd:simpleType>
    </xsd:element>
    <xsd:element name="Shared" ma:index="10" nillable="true" ma:displayName="Shared status" ma:default="Not shared" ma:format="Dropdown" ma:internalName="Shared" ma:readOnly="true">
      <xsd:simpleType>
        <xsd:restriction base="dms:Choice">
          <xsd:enumeration value="Not shared"/>
          <xsd:enumeration value="Shared internally"/>
          <xsd:enumeration value="Publically viewable"/>
        </xsd:restriction>
      </xsd:simpleType>
    </xsd:element>
  </xsd:schema>
  <xsd:schema xmlns:xsd="http://www.w3.org/2001/XMLSchema" xmlns:dms="http://schemas.microsoft.com/office/2006/documentManagement/types" targetNamespace="99ba3666-c468-40e9-bd56-597aae9c8760" elementFormDefault="qualified">
    <xsd:import namespace="http://schemas.microsoft.com/office/2006/documentManagement/types"/>
    <xsd:element name="Region" ma:index="14" nillable="true" ma:displayName="Region" ma:list="69717dfd-18d3-4360-b002-417881ec817c" ma:internalName="Region" ma:showField="Title" ma:web="2000ced0-f6e7-4054-b053-3bd517e73a42">
      <xsd:complexType>
        <xsd:complexContent>
          <xsd:extension base="dms:MultiChoiceLookup">
            <xsd:sequence>
              <xsd:element name="Value" type="dms:Lookup" maxOccurs="unbounded" minOccurs="0" nillable="true"/>
            </xsd:sequence>
          </xsd:extension>
        </xsd:complexContent>
      </xsd:complexType>
    </xsd:element>
    <xsd:element name="Sub_x002d_Region" ma:index="16" nillable="true" ma:displayName="Sub-Region" ma:list="8fdd1ff5-9e2f-4649-a86c-a54a5b230897" ma:internalName="Sub_x002d_Region" ma:showField="Title" ma:web="2000ced0-f6e7-4054-b053-3bd517e73a42">
      <xsd:complexType>
        <xsd:complexContent>
          <xsd:extension base="dms:MultiChoiceLookup">
            <xsd:sequence>
              <xsd:element name="Value" type="dms:Lookup" maxOccurs="unbounded" minOccurs="0" nillable="true"/>
            </xsd:sequence>
          </xsd:extension>
        </xsd:complexContent>
      </xsd:complexType>
    </xsd:element>
    <xsd:element name="DLCPolicyLabelValue" ma:index="20" nillable="true" ma:displayName="Label" ma:description="Stores the current value of the label." ma:internalName="DLCPolicyLabelValue" ma:readOnly="true">
      <xsd:simpleType>
        <xsd:restriction base="dms:Note"/>
      </xsd:simpleType>
    </xsd:element>
    <xsd:element name="DLCPolicyLabelClientValue" ma:index="21" nillable="true" ma:displayName="Client Label Value" ma:description="Stores the last label value computed on the client." ma:hidden="true" ma:internalName="DLCPolicyLabelClientValue" ma:readOnly="false">
      <xsd:simpleType>
        <xsd:restriction base="dms:Note"/>
      </xsd:simpleType>
    </xsd:element>
    <xsd:element name="DLCPolicyLabelLock" ma:index="22" nillable="true" ma:displayName="Label Locked" ma:description="Indicates whether the label should be updated when item properties are modified." ma:hidden="true" ma:internalName="DLCPolicyLabelLock" ma:readOnly="false">
      <xsd:simpleType>
        <xsd:restriction base="dms:Text"/>
      </xsd:simpleType>
    </xsd:element>
    <xsd:element name="Highlights" ma:index="23" nillable="true" ma:displayName="Highlights" ma:default="0" ma:internalName="Highlights">
      <xsd:simpleType>
        <xsd:restriction base="dms:Boolean"/>
      </xsd:simpleType>
    </xsd:element>
  </xsd:schema>
  <xsd:schema xmlns:xsd="http://www.w3.org/2001/XMLSchema" xmlns:dms="http://schemas.microsoft.com/office/2006/documentManagement/types" targetNamespace="390c1ab5-e6cd-425f-8622-fd486e46b594" elementFormDefault="qualified">
    <xsd:import namespace="http://schemas.microsoft.com/office/2006/documentManagement/types"/>
    <xsd:element name="AC_x0020_Document_x0020_Categories" ma:index="17" nillable="true" ma:displayName="Document Category" ma:description="Anti-Corruption Document Categories" ma:format="Dropdown" ma:internalName="AC_x0020_Document_x0020_Categories">
      <xsd:simpleType>
        <xsd:restriction base="dms:Choice">
          <xsd:enumeration value="Anti-corruption laws"/>
          <xsd:enumeration value="Anti-corruption strategies &amp; Action Plans"/>
          <xsd:enumeration value="Asset Declaration Forms"/>
          <xsd:enumeration value="Assessments"/>
          <xsd:enumeration value="Brochures"/>
          <xsd:enumeration value="Books"/>
          <xsd:enumeration value="Case studies"/>
          <xsd:enumeration value="Codes of conduct"/>
          <xsd:enumeration value="Comparative Experiences"/>
          <xsd:enumeration value="Conference reports"/>
          <xsd:enumeration value="Consultative reports"/>
          <xsd:enumeration value="Consolidated Replies"/>
          <xsd:enumeration value="Country profiles"/>
          <xsd:enumeration value="Feasibility study"/>
          <xsd:enumeration value="Gift Policies"/>
          <xsd:enumeration value="Indicators"/>
          <xsd:enumeration value="Institutional Development Plans"/>
          <xsd:enumeration value="International Law"/>
          <xsd:enumeration value="Issue Briefs"/>
          <xsd:enumeration value="Knowledge Products"/>
          <xsd:enumeration value="Mission Reports"/>
          <xsd:enumeration value="National legislation and regulations"/>
          <xsd:enumeration value="Other"/>
          <xsd:enumeration value="Posters/Flyers"/>
          <xsd:enumeration value="PowerPoint Presentations"/>
          <xsd:enumeration value="Press Release"/>
          <xsd:enumeration value="Project Documents"/>
          <xsd:enumeration value="Project Progress Reports"/>
          <xsd:enumeration value="Project Proposals"/>
          <xsd:enumeration value="Research"/>
          <xsd:enumeration value="Speeches"/>
          <xsd:enumeration value="Thematic Reports"/>
          <xsd:enumeration value="Toolkits"/>
          <xsd:enumeration value="TOR"/>
          <xsd:enumeration value="UNCAC Gap Analysis"/>
          <xsd:enumeration value="UNCAC Self Assessments"/>
        </xsd:restriction>
      </xsd:simpleType>
    </xsd:element>
    <xsd:element name="Source_x0028_s_x0029_" ma:index="18" nillable="true" ma:displayName="Source" ma:internalName="Source_x0028_s_x0029_">
      <xsd:simpleType>
        <xsd:restriction base="dms:Text">
          <xsd:maxLength value="255"/>
        </xsd:restriction>
      </xsd:simpleType>
    </xsd:element>
    <xsd:element name="Geographical_x0020_Scope" ma:index="19" ma:displayName="Geographical Scope" ma:format="Dropdown" ma:internalName="Geographical_x0020_Scope0" ma:readOnly="false">
      <xsd:simpleType>
        <xsd:restriction base="dms:Choice">
          <xsd:enumeration value="National"/>
          <xsd:enumeration value="Sub-Regional"/>
          <xsd:enumeration value="Regional"/>
          <xsd:enumeration value="Global"/>
        </xsd:restriction>
      </xsd:simpleType>
    </xsd:element>
  </xsd:schema>
  <xsd:schema xmlns:xsd="http://www.w3.org/2001/XMLSchema" xmlns:dms="http://schemas.microsoft.com/office/2006/documentManagement/types" targetNamespace="6c64ef79-0f10-4b9c-aff2-2f11c687336e" elementFormDefault="qualified">
    <xsd:import namespace="http://schemas.microsoft.com/office/2006/documentManagement/types"/>
    <xsd:element name="Organization" ma:index="24" nillable="true" ma:displayName="Organization" ma:list="fd7cd562-9c1b-4c94-b7b0-00847a9ed410" ma:internalName="Organization" ma:showField="Title" ma:web="2000ced0-f6e7-4054-b053-3bd517e73a42">
      <xsd:complexType>
        <xsd:complexContent>
          <xsd:extension base="dms:MultiChoiceLookup">
            <xsd:sequence>
              <xsd:element name="Value" type="dms:Lookup" maxOccurs="unbounded" minOccurs="0" nillable="true"/>
            </xsd:sequence>
          </xsd:extension>
        </xsd:complexContent>
      </xsd:complexType>
    </xsd:element>
    <xsd:element name="Language" ma:index="25" nillable="true" ma:displayName="Language" ma:default="English" ma:description="document language" ma:format="Dropdown" ma:internalName="Language">
      <xsd:simpleType>
        <xsd:restriction base="dms:Choice">
          <xsd:enumeration value="English"/>
          <xsd:enumeration value="French"/>
          <xsd:enumeration value="Arabic"/>
          <xsd:enumeration value="Spanish"/>
          <xsd:enumeration value="Russian"/>
          <xsd:enumeration value="Chinese"/>
        </xsd:restriction>
      </xsd:simpleType>
    </xsd:element>
    <xsd:element name="ThemesV2" ma:index="26" nillable="true" ma:displayName="Themes" ma:list="{3d8f2135-f7b4-4526-9ed2-ef02edb465ac}" ma:internalName="ThemesV2" ma:showField="Titl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2"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customXsn xmlns="http://schemas.microsoft.com/office/2006/metadata/customXsn">
  <xsnLocation/>
  <cached>True</cached>
  <openByDefault>True</openByDefault>
  <xsnScope/>
</customXsn>
</file>

<file path=customXml/item5.xml><?xml version="1.0" encoding="utf-8"?>
<?mso-contentType ?>
<p:Policy xmlns:p="office.server.policy" id="" local="true">
  <p:Name>Anti-Corruption Resource</p:Name>
  <p:Description>UNDP Anti-Corruption Portal Information Management Policy </p:Description>
  <p:Statement>Posting ideas, examples and solutions on a space sponsored by the United Nations brings them into the public domain. In order to ensure that contributors are sufficiently recognized for their ideas and innovations, the Solution Networks of Asia-Pacific (SNAP) Portal has a “Creative Commons” license. </p:Statement>
  <p:PolicyItems/>
</p:Policy>
</file>

<file path=customXml/itemProps1.xml><?xml version="1.0" encoding="utf-8"?>
<ds:datastoreItem xmlns:ds="http://schemas.openxmlformats.org/officeDocument/2006/customXml" ds:itemID="{4612D8E3-FF5F-46C9-8DCD-979DD8F62C26}"/>
</file>

<file path=customXml/itemProps2.xml><?xml version="1.0" encoding="utf-8"?>
<ds:datastoreItem xmlns:ds="http://schemas.openxmlformats.org/officeDocument/2006/customXml" ds:itemID="{8FAFAE1B-70C9-4DF6-9354-2E2DBC1AFE05}"/>
</file>

<file path=customXml/itemProps3.xml><?xml version="1.0" encoding="utf-8"?>
<ds:datastoreItem xmlns:ds="http://schemas.openxmlformats.org/officeDocument/2006/customXml" ds:itemID="{9448E185-7AEA-4A62-B2B8-0F4C9B76B5E1}"/>
</file>

<file path=customXml/itemProps4.xml><?xml version="1.0" encoding="utf-8"?>
<ds:datastoreItem xmlns:ds="http://schemas.openxmlformats.org/officeDocument/2006/customXml" ds:itemID="{F6D7D64E-AD6E-4293-A22F-78552125B6D2}"/>
</file>

<file path=customXml/itemProps5.xml><?xml version="1.0" encoding="utf-8"?>
<ds:datastoreItem xmlns:ds="http://schemas.openxmlformats.org/officeDocument/2006/customXml" ds:itemID="{17BF11B8-D13E-445D-BC42-3D71B978DF69}"/>
</file>

<file path=docProps/app.xml><?xml version="1.0" encoding="utf-8"?>
<Properties xmlns="http://schemas.openxmlformats.org/officeDocument/2006/extended-properties" xmlns:vt="http://schemas.openxmlformats.org/officeDocument/2006/docPropsVTypes">
  <TotalTime>673</TotalTime>
  <Words>795</Words>
  <Application>Microsoft Macintosh PowerPoint</Application>
  <PresentationFormat>On-screen Show (4:3)</PresentationFormat>
  <Paragraphs>94</Paragraphs>
  <Slides>12</Slides>
  <Notes>8</Notes>
  <HiddenSlides>0</HiddenSlides>
  <MMClips>0</MMClips>
  <ScaleCrop>false</ScaleCrop>
  <HeadingPairs>
    <vt:vector size="4" baseType="variant">
      <vt:variant>
        <vt:lpstr>Design Template</vt:lpstr>
      </vt:variant>
      <vt:variant>
        <vt:i4>1</vt:i4>
      </vt:variant>
      <vt:variant>
        <vt:lpstr>Slide Titles</vt:lpstr>
      </vt:variant>
      <vt:variant>
        <vt:i4>12</vt:i4>
      </vt:variant>
    </vt:vector>
  </HeadingPairs>
  <TitlesOfParts>
    <vt:vector size="13" baseType="lpstr">
      <vt:lpstr>Office Theme</vt:lpstr>
      <vt:lpstr>Review of Media Reporting of Corruption </vt:lpstr>
      <vt:lpstr>1 - Why roles do the media play?</vt:lpstr>
      <vt:lpstr>2 - What do the media need in order to carry out these roles effectively?</vt:lpstr>
      <vt:lpstr>3 – Background to this study </vt:lpstr>
      <vt:lpstr>4 - Tentative findings</vt:lpstr>
      <vt:lpstr>Slide 6</vt:lpstr>
      <vt:lpstr>Slide 7</vt:lpstr>
      <vt:lpstr>Slide 8</vt:lpstr>
      <vt:lpstr>Slide 9</vt:lpstr>
      <vt:lpstr>Slide 10</vt:lpstr>
      <vt:lpstr>Slide 11</vt:lpstr>
      <vt:lpstr>5 – Tentative Conclusions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ACD10-RTW-Session1-Media-Review of Media Reporting of Corruption</dc:title>
  <dc:creator>catherine mckinley</dc:creator>
  <cp:lastModifiedBy>catherine mckinley</cp:lastModifiedBy>
  <cp:revision>15</cp:revision>
  <dcterms:created xsi:type="dcterms:W3CDTF">2011-11-11T02:24:19Z</dcterms:created>
  <dcterms:modified xsi:type="dcterms:W3CDTF">2011-11-11T11:19:52Z</dcterms:modified>
  <cp:contentType>Anti-Corruption Resource</cp:contentTyp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0x010100DC9A8EB5B31BBE4B927B479E86025213</vt:lpwstr>
  </property>
</Properties>
</file>