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customXml/itemProps1.xml" ContentType="application/vnd.openxmlformats-officedocument.customXmlProperties+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Default Extension="xlsx" ContentType="application/vnd.openxmlformats-officedocument.spreadsheetml.sheet"/>
  <Override PartName="/ppt/charts/chart3.xml" ContentType="application/vnd.openxmlformats-officedocument.drawingml.chart+xml"/>
  <Override PartName="/ppt/charts/chart4.xml" ContentType="application/vnd.openxmlformats-officedocument.drawingml.char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Override PartName="/customXml/itemProps4.xml" ContentType="application/vnd.openxmlformats-officedocument.customXmlProperties+xml"/>
  <Override PartName="/customXml/itemProps5.xml" ContentType="application/vnd.openxmlformats-officedocument.customXmlProperties+xml"/>
  <Override PartName="/ppt/slides/slide5.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customXml/itemProps2.xml" ContentType="application/vnd.openxmlformats-officedocument.customXmlProperties+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sldIdLst>
    <p:sldId id="261" r:id="rId2"/>
    <p:sldId id="264" r:id="rId3"/>
    <p:sldId id="266" r:id="rId4"/>
    <p:sldId id="263" r:id="rId5"/>
    <p:sldId id="267" r:id="rId6"/>
    <p:sldId id="268" r:id="rId7"/>
    <p:sldId id="269" r:id="rId8"/>
    <p:sldId id="271" r:id="rId9"/>
    <p:sldId id="275" r:id="rId10"/>
    <p:sldId id="276" r:id="rId11"/>
    <p:sldId id="277" r:id="rId12"/>
    <p:sldId id="278" r:id="rId13"/>
    <p:sldId id="272" r:id="rId14"/>
    <p:sldId id="273" r:id="rId15"/>
    <p:sldId id="274"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354" autoAdjust="0"/>
    <p:restoredTop sz="94660"/>
  </p:normalViewPr>
  <p:slideViewPr>
    <p:cSldViewPr>
      <p:cViewPr varScale="1">
        <p:scale>
          <a:sx n="63" d="100"/>
          <a:sy n="63" d="100"/>
        </p:scale>
        <p:origin x="-744" y="-10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26" Type="http://schemas.openxmlformats.org/officeDocument/2006/relationships/customXml" Target="../customXml/item5.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5" Type="http://schemas.openxmlformats.org/officeDocument/2006/relationships/customXml" Target="../customXml/item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customXml" Target="../customXml/item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customXml" Target="../customXml/item2.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customXml" Target="../customXml/item1.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Office_Excel_Worksheet1.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Office_Excel_Worksheet2.xlsx"/></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Office_Excel_Worksheet3.xlsx"/><Relationship Id="rId2" Type="http://schemas.openxmlformats.org/officeDocument/2006/relationships/image" Target="../media/image5.png"/><Relationship Id="rId1" Type="http://schemas.openxmlformats.org/officeDocument/2006/relationships/image" Target="../media/image4.png"/></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Office_Excel_Worksheet4.xlsx"/></Relationships>
</file>

<file path=ppt/charts/chart1.xml><?xml version="1.0" encoding="utf-8"?>
<c:chartSpace xmlns:c="http://schemas.openxmlformats.org/drawingml/2006/chart" xmlns:a="http://schemas.openxmlformats.org/drawingml/2006/main" xmlns:r="http://schemas.openxmlformats.org/officeDocument/2006/relationships">
  <c:lang val="en-US"/>
  <c:style val="27"/>
  <c:chart>
    <c:plotArea>
      <c:layout>
        <c:manualLayout>
          <c:layoutTarget val="inner"/>
          <c:xMode val="edge"/>
          <c:yMode val="edge"/>
          <c:x val="0.15789479440069992"/>
          <c:y val="5.0473457250976211E-2"/>
          <c:w val="0.7197634149897929"/>
          <c:h val="0.84317326500459688"/>
        </c:manualLayout>
      </c:layout>
      <c:barChart>
        <c:barDir val="col"/>
        <c:grouping val="clustered"/>
        <c:ser>
          <c:idx val="0"/>
          <c:order val="0"/>
          <c:tx>
            <c:strRef>
              <c:f>Sheet1!$B$1</c:f>
              <c:strCache>
                <c:ptCount val="1"/>
                <c:pt idx="0">
                  <c:v>2002</c:v>
                </c:pt>
              </c:strCache>
            </c:strRef>
          </c:tx>
          <c:spPr>
            <a:solidFill>
              <a:schemeClr val="accent2">
                <a:lumMod val="50000"/>
              </a:schemeClr>
            </a:solidFill>
          </c:spPr>
          <c:dLbls>
            <c:numFmt formatCode="0%" sourceLinked="0"/>
            <c:dLblPos val="outEnd"/>
            <c:showVal val="1"/>
          </c:dLbls>
          <c:cat>
            <c:strRef>
              <c:f>Sheet1!$A$2:$A$4</c:f>
              <c:strCache>
                <c:ptCount val="3"/>
                <c:pt idx="0">
                  <c:v>Romania</c:v>
                </c:pt>
                <c:pt idx="1">
                  <c:v>Bulgaria</c:v>
                </c:pt>
                <c:pt idx="2">
                  <c:v>Georgia</c:v>
                </c:pt>
              </c:strCache>
            </c:strRef>
          </c:cat>
          <c:val>
            <c:numRef>
              <c:f>Sheet1!$B$2:$B$4</c:f>
              <c:numCache>
                <c:formatCode>General</c:formatCode>
                <c:ptCount val="3"/>
                <c:pt idx="0">
                  <c:v>0.37000000000000005</c:v>
                </c:pt>
                <c:pt idx="1">
                  <c:v>0.33000000000000007</c:v>
                </c:pt>
                <c:pt idx="2">
                  <c:v>0.38000000000000006</c:v>
                </c:pt>
              </c:numCache>
            </c:numRef>
          </c:val>
        </c:ser>
        <c:ser>
          <c:idx val="1"/>
          <c:order val="1"/>
          <c:tx>
            <c:strRef>
              <c:f>Sheet1!$C$1</c:f>
              <c:strCache>
                <c:ptCount val="1"/>
                <c:pt idx="0">
                  <c:v>2005</c:v>
                </c:pt>
              </c:strCache>
            </c:strRef>
          </c:tx>
          <c:spPr>
            <a:solidFill>
              <a:schemeClr val="accent3">
                <a:lumMod val="75000"/>
              </a:schemeClr>
            </a:solidFill>
          </c:spPr>
          <c:dLbls>
            <c:numFmt formatCode="0%" sourceLinked="0"/>
            <c:dLblPos val="outEnd"/>
            <c:showVal val="1"/>
          </c:dLbls>
          <c:cat>
            <c:strRef>
              <c:f>Sheet1!$A$2:$A$4</c:f>
              <c:strCache>
                <c:ptCount val="3"/>
                <c:pt idx="0">
                  <c:v>Romania</c:v>
                </c:pt>
                <c:pt idx="1">
                  <c:v>Bulgaria</c:v>
                </c:pt>
                <c:pt idx="2">
                  <c:v>Georgia</c:v>
                </c:pt>
              </c:strCache>
            </c:strRef>
          </c:cat>
          <c:val>
            <c:numRef>
              <c:f>Sheet1!$C$2:$C$4</c:f>
              <c:numCache>
                <c:formatCode>General</c:formatCode>
                <c:ptCount val="3"/>
                <c:pt idx="0">
                  <c:v>0.23</c:v>
                </c:pt>
                <c:pt idx="1">
                  <c:v>0.16000000000000003</c:v>
                </c:pt>
                <c:pt idx="2">
                  <c:v>7.0000000000000021E-2</c:v>
                </c:pt>
              </c:numCache>
            </c:numRef>
          </c:val>
        </c:ser>
        <c:axId val="137686016"/>
        <c:axId val="138740480"/>
      </c:barChart>
      <c:catAx>
        <c:axId val="137686016"/>
        <c:scaling>
          <c:orientation val="minMax"/>
        </c:scaling>
        <c:axPos val="b"/>
        <c:tickLblPos val="nextTo"/>
        <c:crossAx val="138740480"/>
        <c:crosses val="autoZero"/>
        <c:auto val="1"/>
        <c:lblAlgn val="ctr"/>
        <c:lblOffset val="100"/>
      </c:catAx>
      <c:valAx>
        <c:axId val="138740480"/>
        <c:scaling>
          <c:orientation val="minMax"/>
          <c:max val="0.5"/>
        </c:scaling>
        <c:axPos val="l"/>
        <c:majorGridlines/>
        <c:title>
          <c:tx>
            <c:rich>
              <a:bodyPr rot="-5400000" vert="horz"/>
              <a:lstStyle/>
              <a:p>
                <a:pPr>
                  <a:defRPr/>
                </a:pPr>
                <a:r>
                  <a:rPr lang="en-US" smtClean="0"/>
                  <a:t>Percent of firms saying bribes</a:t>
                </a:r>
                <a:r>
                  <a:rPr lang="en-US" baseline="0" smtClean="0"/>
                  <a:t> are frequent</a:t>
                </a:r>
                <a:endParaRPr lang="en-US"/>
              </a:p>
            </c:rich>
          </c:tx>
          <c:layout/>
        </c:title>
        <c:numFmt formatCode="0%" sourceLinked="0"/>
        <c:tickLblPos val="nextTo"/>
        <c:crossAx val="137686016"/>
        <c:crosses val="autoZero"/>
        <c:crossBetween val="between"/>
        <c:majorUnit val="0.1"/>
      </c:valAx>
    </c:plotArea>
    <c:legend>
      <c:legendPos val="r"/>
      <c:layout/>
    </c:legend>
    <c:plotVisOnly val="1"/>
  </c:chart>
  <c:txPr>
    <a:bodyPr/>
    <a:lstStyle/>
    <a:p>
      <a:pPr>
        <a:defRPr sz="1800"/>
      </a:pPr>
      <a:endParaRPr lang="en-US"/>
    </a:p>
  </c:txPr>
  <c:externalData r:id="rId1"/>
</c:chartSpace>
</file>

<file path=ppt/charts/chart2.xml><?xml version="1.0" encoding="utf-8"?>
<c:chartSpace xmlns:c="http://schemas.openxmlformats.org/drawingml/2006/chart" xmlns:a="http://schemas.openxmlformats.org/drawingml/2006/main" xmlns:r="http://schemas.openxmlformats.org/officeDocument/2006/relationships">
  <c:lang val="en-US"/>
  <c:style val="27"/>
  <c:chart>
    <c:plotArea>
      <c:layout/>
      <c:barChart>
        <c:barDir val="col"/>
        <c:grouping val="clustered"/>
        <c:ser>
          <c:idx val="0"/>
          <c:order val="0"/>
          <c:tx>
            <c:strRef>
              <c:f>Sheet1!$B$1</c:f>
              <c:strCache>
                <c:ptCount val="1"/>
                <c:pt idx="0">
                  <c:v>2005</c:v>
                </c:pt>
              </c:strCache>
            </c:strRef>
          </c:tx>
          <c:spPr>
            <a:solidFill>
              <a:schemeClr val="accent3">
                <a:lumMod val="75000"/>
              </a:schemeClr>
            </a:solidFill>
          </c:spPr>
          <c:dLbls>
            <c:numFmt formatCode="0%" sourceLinked="0"/>
            <c:dLblPos val="outEnd"/>
            <c:showVal val="1"/>
          </c:dLbls>
          <c:cat>
            <c:strRef>
              <c:f>Sheet1!$A$2:$A$4</c:f>
              <c:strCache>
                <c:ptCount val="3"/>
                <c:pt idx="0">
                  <c:v>Romania</c:v>
                </c:pt>
                <c:pt idx="1">
                  <c:v>Bulgaria</c:v>
                </c:pt>
                <c:pt idx="2">
                  <c:v>Georgia</c:v>
                </c:pt>
              </c:strCache>
            </c:strRef>
          </c:cat>
          <c:val>
            <c:numRef>
              <c:f>Sheet1!$B$2:$B$4</c:f>
              <c:numCache>
                <c:formatCode>General</c:formatCode>
                <c:ptCount val="3"/>
                <c:pt idx="0">
                  <c:v>0.22</c:v>
                </c:pt>
                <c:pt idx="1">
                  <c:v>0.2</c:v>
                </c:pt>
                <c:pt idx="2">
                  <c:v>0.1</c:v>
                </c:pt>
              </c:numCache>
            </c:numRef>
          </c:val>
        </c:ser>
        <c:ser>
          <c:idx val="1"/>
          <c:order val="1"/>
          <c:tx>
            <c:strRef>
              <c:f>Sheet1!$C$1</c:f>
              <c:strCache>
                <c:ptCount val="1"/>
                <c:pt idx="0">
                  <c:v>2008</c:v>
                </c:pt>
              </c:strCache>
            </c:strRef>
          </c:tx>
          <c:dLbls>
            <c:numFmt formatCode="0%" sourceLinked="0"/>
            <c:dLblPos val="outEnd"/>
            <c:showVal val="1"/>
          </c:dLbls>
          <c:cat>
            <c:strRef>
              <c:f>Sheet1!$A$2:$A$4</c:f>
              <c:strCache>
                <c:ptCount val="3"/>
                <c:pt idx="0">
                  <c:v>Romania</c:v>
                </c:pt>
                <c:pt idx="1">
                  <c:v>Bulgaria</c:v>
                </c:pt>
                <c:pt idx="2">
                  <c:v>Georgia</c:v>
                </c:pt>
              </c:strCache>
            </c:strRef>
          </c:cat>
          <c:val>
            <c:numRef>
              <c:f>Sheet1!$C$2:$C$4</c:f>
              <c:numCache>
                <c:formatCode>General</c:formatCode>
                <c:ptCount val="3"/>
                <c:pt idx="0">
                  <c:v>0.17</c:v>
                </c:pt>
                <c:pt idx="1">
                  <c:v>0.1</c:v>
                </c:pt>
                <c:pt idx="2">
                  <c:v>4.0000000000000008E-2</c:v>
                </c:pt>
              </c:numCache>
            </c:numRef>
          </c:val>
        </c:ser>
        <c:axId val="147901440"/>
        <c:axId val="147907328"/>
      </c:barChart>
      <c:catAx>
        <c:axId val="147901440"/>
        <c:scaling>
          <c:orientation val="minMax"/>
        </c:scaling>
        <c:axPos val="b"/>
        <c:tickLblPos val="nextTo"/>
        <c:crossAx val="147907328"/>
        <c:crosses val="autoZero"/>
        <c:auto val="1"/>
        <c:lblAlgn val="ctr"/>
        <c:lblOffset val="100"/>
      </c:catAx>
      <c:valAx>
        <c:axId val="147907328"/>
        <c:scaling>
          <c:orientation val="minMax"/>
          <c:max val="0.5"/>
        </c:scaling>
        <c:axPos val="l"/>
        <c:majorGridlines/>
        <c:title>
          <c:tx>
            <c:rich>
              <a:bodyPr rot="-5400000" vert="horz"/>
              <a:lstStyle/>
              <a:p>
                <a:pPr marL="0" marR="0" indent="0" algn="ctr" defTabSz="914400" rtl="0" eaLnBrk="1" fontAlgn="auto" latinLnBrk="0" hangingPunct="1">
                  <a:lnSpc>
                    <a:spcPct val="100000"/>
                  </a:lnSpc>
                  <a:spcBef>
                    <a:spcPts val="0"/>
                  </a:spcBef>
                  <a:spcAft>
                    <a:spcPts val="0"/>
                  </a:spcAft>
                  <a:buClrTx/>
                  <a:buSzTx/>
                  <a:buFontTx/>
                  <a:buNone/>
                  <a:tabLst/>
                  <a:defRPr sz="1800" b="1" i="0" u="none" strike="noStrike" kern="1200" baseline="0">
                    <a:solidFill>
                      <a:prstClr val="black"/>
                    </a:solidFill>
                    <a:latin typeface="+mn-lt"/>
                    <a:ea typeface="+mn-ea"/>
                    <a:cs typeface="+mn-cs"/>
                  </a:defRPr>
                </a:pPr>
                <a:r>
                  <a:rPr lang="en-US" sz="1800" b="1" i="0" baseline="0" smtClean="0"/>
                  <a:t>Percent of firms saying bribes are frequent</a:t>
                </a:r>
              </a:p>
            </c:rich>
          </c:tx>
          <c:layout/>
        </c:title>
        <c:numFmt formatCode="0%" sourceLinked="0"/>
        <c:tickLblPos val="nextTo"/>
        <c:crossAx val="147901440"/>
        <c:crosses val="autoZero"/>
        <c:crossBetween val="between"/>
        <c:majorUnit val="0.1"/>
      </c:valAx>
    </c:plotArea>
    <c:legend>
      <c:legendPos val="r"/>
      <c:layout>
        <c:manualLayout>
          <c:xMode val="edge"/>
          <c:yMode val="edge"/>
          <c:x val="0.8977199377855547"/>
          <c:y val="0.13590256924327482"/>
          <c:w val="9.6107222708272599E-2"/>
          <c:h val="0.15576397774352113"/>
        </c:manualLayout>
      </c:layout>
    </c:legend>
    <c:plotVisOnly val="1"/>
  </c:chart>
  <c:txPr>
    <a:bodyPr/>
    <a:lstStyle/>
    <a:p>
      <a:pPr>
        <a:defRPr sz="1800"/>
      </a:pPr>
      <a:endParaRPr lang="en-US"/>
    </a:p>
  </c:txPr>
  <c:externalData r:id="rId1"/>
</c:chartSpace>
</file>

<file path=ppt/charts/chart3.xml><?xml version="1.0" encoding="utf-8"?>
<c:chartSpace xmlns:c="http://schemas.openxmlformats.org/drawingml/2006/chart" xmlns:a="http://schemas.openxmlformats.org/drawingml/2006/main" xmlns:r="http://schemas.openxmlformats.org/officeDocument/2006/relationships">
  <c:lang val="en-US"/>
  <c:chart>
    <c:plotArea>
      <c:layout>
        <c:manualLayout>
          <c:layoutTarget val="inner"/>
          <c:xMode val="edge"/>
          <c:yMode val="edge"/>
          <c:x val="0.14846772625644017"/>
          <c:y val="4.4861391929187228E-2"/>
          <c:w val="0.84164418683775644"/>
          <c:h val="0.71693309169687125"/>
        </c:manualLayout>
      </c:layout>
      <c:barChart>
        <c:barDir val="col"/>
        <c:grouping val="stacked"/>
        <c:ser>
          <c:idx val="0"/>
          <c:order val="0"/>
          <c:spPr>
            <a:noFill/>
            <a:ln>
              <a:noFill/>
            </a:ln>
          </c:spPr>
          <c:cat>
            <c:strRef>
              <c:f>Sheet1!$A$6:$A$11</c:f>
              <c:strCache>
                <c:ptCount val="6"/>
                <c:pt idx="0">
                  <c:v>Fire and Blg Insp.</c:v>
                </c:pt>
                <c:pt idx="1">
                  <c:v>Courts</c:v>
                </c:pt>
                <c:pt idx="2">
                  <c:v>Customs</c:v>
                </c:pt>
                <c:pt idx="3">
                  <c:v>Bus. Licenses</c:v>
                </c:pt>
                <c:pt idx="4">
                  <c:v>Taxes</c:v>
                </c:pt>
                <c:pt idx="5">
                  <c:v>Gov. Contracts</c:v>
                </c:pt>
              </c:strCache>
            </c:strRef>
          </c:cat>
          <c:val>
            <c:numRef>
              <c:f>Sheet1!$B$6:$B$11</c:f>
              <c:numCache>
                <c:formatCode>General</c:formatCode>
                <c:ptCount val="6"/>
                <c:pt idx="0">
                  <c:v>9.0408096153846151E-2</c:v>
                </c:pt>
                <c:pt idx="1">
                  <c:v>8.4696119230769237E-2</c:v>
                </c:pt>
                <c:pt idx="2">
                  <c:v>0.11534505384615383</c:v>
                </c:pt>
                <c:pt idx="3">
                  <c:v>0.13983659615384619</c:v>
                </c:pt>
                <c:pt idx="4">
                  <c:v>0.14441666923076926</c:v>
                </c:pt>
                <c:pt idx="5">
                  <c:v>0.16114537307692303</c:v>
                </c:pt>
              </c:numCache>
            </c:numRef>
          </c:val>
        </c:ser>
        <c:ser>
          <c:idx val="1"/>
          <c:order val="1"/>
          <c:cat>
            <c:strRef>
              <c:f>Sheet1!$A$6:$A$11</c:f>
              <c:strCache>
                <c:ptCount val="6"/>
                <c:pt idx="0">
                  <c:v>Fire and Blg Insp.</c:v>
                </c:pt>
                <c:pt idx="1">
                  <c:v>Courts</c:v>
                </c:pt>
                <c:pt idx="2">
                  <c:v>Customs</c:v>
                </c:pt>
                <c:pt idx="3">
                  <c:v>Bus. Licenses</c:v>
                </c:pt>
                <c:pt idx="4">
                  <c:v>Taxes</c:v>
                </c:pt>
                <c:pt idx="5">
                  <c:v>Gov. Contracts</c:v>
                </c:pt>
              </c:strCache>
            </c:strRef>
          </c:cat>
          <c:val>
            <c:numRef>
              <c:f>Sheet1!$C$6:$C$11</c:f>
              <c:numCache>
                <c:formatCode>General</c:formatCode>
                <c:ptCount val="6"/>
                <c:pt idx="0">
                  <c:v>2E-3</c:v>
                </c:pt>
                <c:pt idx="1">
                  <c:v>0</c:v>
                </c:pt>
                <c:pt idx="2">
                  <c:v>2E-3</c:v>
                </c:pt>
                <c:pt idx="3">
                  <c:v>2E-3</c:v>
                </c:pt>
                <c:pt idx="4">
                  <c:v>2E-3</c:v>
                </c:pt>
                <c:pt idx="5">
                  <c:v>0</c:v>
                </c:pt>
              </c:numCache>
            </c:numRef>
          </c:val>
        </c:ser>
        <c:ser>
          <c:idx val="2"/>
          <c:order val="2"/>
          <c:spPr>
            <a:blipFill>
              <a:blip xmlns:r="http://schemas.openxmlformats.org/officeDocument/2006/relationships" r:embed="rId1"/>
              <a:stretch>
                <a:fillRect/>
              </a:stretch>
            </a:blipFill>
          </c:spPr>
          <c:cat>
            <c:strRef>
              <c:f>Sheet1!$A$6:$A$11</c:f>
              <c:strCache>
                <c:ptCount val="6"/>
                <c:pt idx="0">
                  <c:v>Fire and Blg Insp.</c:v>
                </c:pt>
                <c:pt idx="1">
                  <c:v>Courts</c:v>
                </c:pt>
                <c:pt idx="2">
                  <c:v>Customs</c:v>
                </c:pt>
                <c:pt idx="3">
                  <c:v>Bus. Licenses</c:v>
                </c:pt>
                <c:pt idx="4">
                  <c:v>Taxes</c:v>
                </c:pt>
                <c:pt idx="5">
                  <c:v>Gov. Contracts</c:v>
                </c:pt>
              </c:strCache>
            </c:strRef>
          </c:cat>
          <c:val>
            <c:numRef>
              <c:f>Sheet1!$D$6:$D$11</c:f>
              <c:numCache>
                <c:formatCode>General</c:formatCode>
                <c:ptCount val="6"/>
                <c:pt idx="0">
                  <c:v>2.3629415384615382E-2</c:v>
                </c:pt>
                <c:pt idx="1">
                  <c:v>0</c:v>
                </c:pt>
                <c:pt idx="2">
                  <c:v>3.753462307692311E-2</c:v>
                </c:pt>
                <c:pt idx="3">
                  <c:v>1.5711653846153806E-2</c:v>
                </c:pt>
                <c:pt idx="4">
                  <c:v>3.009406923076921E-2</c:v>
                </c:pt>
                <c:pt idx="5">
                  <c:v>0</c:v>
                </c:pt>
              </c:numCache>
            </c:numRef>
          </c:val>
        </c:ser>
        <c:ser>
          <c:idx val="3"/>
          <c:order val="3"/>
          <c:spPr>
            <a:blipFill>
              <a:blip xmlns:r="http://schemas.openxmlformats.org/officeDocument/2006/relationships" r:embed="rId2"/>
              <a:stretch>
                <a:fillRect/>
              </a:stretch>
            </a:blipFill>
          </c:spPr>
          <c:cat>
            <c:strRef>
              <c:f>Sheet1!$A$6:$A$11</c:f>
              <c:strCache>
                <c:ptCount val="6"/>
                <c:pt idx="0">
                  <c:v>Fire and Blg Insp.</c:v>
                </c:pt>
                <c:pt idx="1">
                  <c:v>Courts</c:v>
                </c:pt>
                <c:pt idx="2">
                  <c:v>Customs</c:v>
                </c:pt>
                <c:pt idx="3">
                  <c:v>Bus. Licenses</c:v>
                </c:pt>
                <c:pt idx="4">
                  <c:v>Taxes</c:v>
                </c:pt>
                <c:pt idx="5">
                  <c:v>Gov. Contracts</c:v>
                </c:pt>
              </c:strCache>
            </c:strRef>
          </c:cat>
          <c:val>
            <c:numRef>
              <c:f>Sheet1!$E$6:$E$11</c:f>
              <c:numCache>
                <c:formatCode>General</c:formatCode>
                <c:ptCount val="6"/>
                <c:pt idx="0">
                  <c:v>0</c:v>
                </c:pt>
                <c:pt idx="1">
                  <c:v>9.4265730769230727E-3</c:v>
                </c:pt>
                <c:pt idx="2">
                  <c:v>0</c:v>
                </c:pt>
                <c:pt idx="3">
                  <c:v>0</c:v>
                </c:pt>
                <c:pt idx="4">
                  <c:v>0</c:v>
                </c:pt>
                <c:pt idx="5">
                  <c:v>4.1705153846154372E-3</c:v>
                </c:pt>
              </c:numCache>
            </c:numRef>
          </c:val>
        </c:ser>
        <c:ser>
          <c:idx val="4"/>
          <c:order val="4"/>
          <c:spPr>
            <a:blipFill>
              <a:blip xmlns:r="http://schemas.openxmlformats.org/officeDocument/2006/relationships" r:embed="rId2"/>
              <a:stretch>
                <a:fillRect/>
              </a:stretch>
            </a:blipFill>
          </c:spPr>
          <c:cat>
            <c:strRef>
              <c:f>Sheet1!$A$6:$A$11</c:f>
              <c:strCache>
                <c:ptCount val="6"/>
                <c:pt idx="0">
                  <c:v>Fire and Blg Insp.</c:v>
                </c:pt>
                <c:pt idx="1">
                  <c:v>Courts</c:v>
                </c:pt>
                <c:pt idx="2">
                  <c:v>Customs</c:v>
                </c:pt>
                <c:pt idx="3">
                  <c:v>Bus. Licenses</c:v>
                </c:pt>
                <c:pt idx="4">
                  <c:v>Taxes</c:v>
                </c:pt>
                <c:pt idx="5">
                  <c:v>Gov. Contracts</c:v>
                </c:pt>
              </c:strCache>
            </c:strRef>
          </c:cat>
          <c:val>
            <c:numRef>
              <c:f>Sheet1!$F$6:$F$11</c:f>
              <c:numCache>
                <c:formatCode>General</c:formatCode>
                <c:ptCount val="6"/>
                <c:pt idx="0">
                  <c:v>0</c:v>
                </c:pt>
                <c:pt idx="1">
                  <c:v>2E-3</c:v>
                </c:pt>
                <c:pt idx="2">
                  <c:v>0</c:v>
                </c:pt>
                <c:pt idx="3">
                  <c:v>0</c:v>
                </c:pt>
                <c:pt idx="4">
                  <c:v>0</c:v>
                </c:pt>
                <c:pt idx="5">
                  <c:v>2E-3</c:v>
                </c:pt>
              </c:numCache>
            </c:numRef>
          </c:val>
        </c:ser>
        <c:overlap val="100"/>
        <c:axId val="164979840"/>
        <c:axId val="165172352"/>
      </c:barChart>
      <c:catAx>
        <c:axId val="164979840"/>
        <c:scaling>
          <c:orientation val="minMax"/>
        </c:scaling>
        <c:axPos val="b"/>
        <c:numFmt formatCode="General" sourceLinked="1"/>
        <c:tickLblPos val="nextTo"/>
        <c:txPr>
          <a:bodyPr/>
          <a:lstStyle/>
          <a:p>
            <a:pPr>
              <a:defRPr sz="2000"/>
            </a:pPr>
            <a:endParaRPr lang="en-US"/>
          </a:p>
        </c:txPr>
        <c:crossAx val="165172352"/>
        <c:crosses val="autoZero"/>
        <c:auto val="1"/>
        <c:lblAlgn val="ctr"/>
        <c:lblOffset val="100"/>
      </c:catAx>
      <c:valAx>
        <c:axId val="165172352"/>
        <c:scaling>
          <c:orientation val="minMax"/>
          <c:max val="0.2"/>
        </c:scaling>
        <c:axPos val="l"/>
        <c:majorGridlines/>
        <c:title>
          <c:tx>
            <c:rich>
              <a:bodyPr rot="-5400000" vert="horz"/>
              <a:lstStyle/>
              <a:p>
                <a:pPr>
                  <a:defRPr/>
                </a:pPr>
                <a:r>
                  <a:rPr lang="en-US" smtClean="0"/>
                  <a:t>Percent of firms saying bribery is frequent</a:t>
                </a:r>
                <a:endParaRPr lang="en-US"/>
              </a:p>
            </c:rich>
          </c:tx>
          <c:layout/>
        </c:title>
        <c:numFmt formatCode="0%" sourceLinked="0"/>
        <c:tickLblPos val="nextTo"/>
        <c:crossAx val="164979840"/>
        <c:crosses val="autoZero"/>
        <c:crossBetween val="between"/>
        <c:majorUnit val="0.05"/>
      </c:valAx>
    </c:plotArea>
    <c:plotVisOnly val="1"/>
  </c:chart>
  <c:txPr>
    <a:bodyPr/>
    <a:lstStyle/>
    <a:p>
      <a:pPr>
        <a:defRPr sz="1800"/>
      </a:pPr>
      <a:endParaRPr lang="en-US"/>
    </a:p>
  </c:txPr>
  <c:externalData r:id="rId3"/>
</c:chartSpace>
</file>

<file path=ppt/charts/chart4.xml><?xml version="1.0" encoding="utf-8"?>
<c:chartSpace xmlns:c="http://schemas.openxmlformats.org/drawingml/2006/chart" xmlns:a="http://schemas.openxmlformats.org/drawingml/2006/main" xmlns:r="http://schemas.openxmlformats.org/officeDocument/2006/relationships">
  <c:date1904 val="1"/>
  <c:lang val="en-US"/>
  <c:chart>
    <c:autoTitleDeleted val="1"/>
    <c:plotArea>
      <c:layout>
        <c:manualLayout>
          <c:layoutTarget val="inner"/>
          <c:xMode val="edge"/>
          <c:yMode val="edge"/>
          <c:x val="9.5179233621755219E-2"/>
          <c:y val="5.5934470701209105E-2"/>
          <c:w val="0.87762669962917206"/>
          <c:h val="0.58832511590256831"/>
        </c:manualLayout>
      </c:layout>
      <c:barChart>
        <c:barDir val="col"/>
        <c:grouping val="clustered"/>
        <c:ser>
          <c:idx val="0"/>
          <c:order val="0"/>
          <c:tx>
            <c:strRef>
              <c:f>'Box 4.3 chart-b'!$A$3</c:f>
              <c:strCache>
                <c:ptCount val="1"/>
                <c:pt idx="0">
                  <c:v>Clearance actual time </c:v>
                </c:pt>
              </c:strCache>
            </c:strRef>
          </c:tx>
          <c:spPr>
            <a:solidFill>
              <a:srgbClr val="9999FF"/>
            </a:solidFill>
            <a:ln w="10406">
              <a:solidFill>
                <a:srgbClr val="000000"/>
              </a:solidFill>
              <a:prstDash val="solid"/>
            </a:ln>
          </c:spPr>
          <c:trendline>
            <c:name>Clearance Time Trend</c:name>
            <c:spPr>
              <a:ln w="31219">
                <a:solidFill>
                  <a:srgbClr val="000000"/>
                </a:solidFill>
                <a:prstDash val="solid"/>
              </a:ln>
            </c:spPr>
            <c:trendlineType val="linear"/>
          </c:trendline>
          <c:cat>
            <c:strRef>
              <c:f>('Box 4.3 chart-b'!$B$2:$N$2,'Box 4.3 chart-b'!$B$6:$M$6,'Box 4.3 chart-b'!$B$10:$M$10,'Box 4.3 chart-b'!$B$14:$M$14)</c:f>
              <c:strCache>
                <c:ptCount val="49"/>
                <c:pt idx="0">
                  <c:v>Oct-00</c:v>
                </c:pt>
                <c:pt idx="1">
                  <c:v>Nov-00</c:v>
                </c:pt>
                <c:pt idx="2">
                  <c:v>Dec-00</c:v>
                </c:pt>
                <c:pt idx="3">
                  <c:v>Mar 01</c:v>
                </c:pt>
                <c:pt idx="4">
                  <c:v>Apr 01</c:v>
                </c:pt>
                <c:pt idx="5">
                  <c:v>May 01</c:v>
                </c:pt>
                <c:pt idx="6">
                  <c:v>Jun 01</c:v>
                </c:pt>
                <c:pt idx="7">
                  <c:v>Jul 01</c:v>
                </c:pt>
                <c:pt idx="8">
                  <c:v>Aug. 01</c:v>
                </c:pt>
                <c:pt idx="9">
                  <c:v>Sep 01</c:v>
                </c:pt>
                <c:pt idx="10">
                  <c:v>Oct 01</c:v>
                </c:pt>
                <c:pt idx="11">
                  <c:v>Nov 01</c:v>
                </c:pt>
                <c:pt idx="12">
                  <c:v>Dec 01</c:v>
                </c:pt>
                <c:pt idx="13">
                  <c:v>Jan 02</c:v>
                </c:pt>
                <c:pt idx="14">
                  <c:v>Feb 02</c:v>
                </c:pt>
                <c:pt idx="15">
                  <c:v>Mar 02</c:v>
                </c:pt>
                <c:pt idx="16">
                  <c:v>Apr 02</c:v>
                </c:pt>
                <c:pt idx="17">
                  <c:v>May 02</c:v>
                </c:pt>
                <c:pt idx="18">
                  <c:v>Jun 02</c:v>
                </c:pt>
                <c:pt idx="19">
                  <c:v>Jul 02</c:v>
                </c:pt>
                <c:pt idx="20">
                  <c:v>Aug 02</c:v>
                </c:pt>
                <c:pt idx="21">
                  <c:v>Sep 02</c:v>
                </c:pt>
                <c:pt idx="22">
                  <c:v>Oct 02</c:v>
                </c:pt>
                <c:pt idx="23">
                  <c:v>Nov 02</c:v>
                </c:pt>
                <c:pt idx="24">
                  <c:v>Dec 02</c:v>
                </c:pt>
                <c:pt idx="25">
                  <c:v>Jan 03</c:v>
                </c:pt>
                <c:pt idx="26">
                  <c:v>Feb 03</c:v>
                </c:pt>
                <c:pt idx="27">
                  <c:v>Mar 03</c:v>
                </c:pt>
                <c:pt idx="28">
                  <c:v>Apr 03</c:v>
                </c:pt>
                <c:pt idx="29">
                  <c:v>May 03</c:v>
                </c:pt>
                <c:pt idx="30">
                  <c:v>Jun-03</c:v>
                </c:pt>
                <c:pt idx="31">
                  <c:v>Jul-03</c:v>
                </c:pt>
                <c:pt idx="32">
                  <c:v>Aug-03</c:v>
                </c:pt>
                <c:pt idx="33">
                  <c:v>Sep-03</c:v>
                </c:pt>
                <c:pt idx="34">
                  <c:v>Oct-03</c:v>
                </c:pt>
                <c:pt idx="35">
                  <c:v>Nov-03</c:v>
                </c:pt>
                <c:pt idx="36">
                  <c:v>Dec-03</c:v>
                </c:pt>
                <c:pt idx="37">
                  <c:v>Jan-04</c:v>
                </c:pt>
                <c:pt idx="38">
                  <c:v>Feb-04</c:v>
                </c:pt>
                <c:pt idx="39">
                  <c:v>Mar-04</c:v>
                </c:pt>
                <c:pt idx="40">
                  <c:v>Apr-04</c:v>
                </c:pt>
                <c:pt idx="41">
                  <c:v>May-04</c:v>
                </c:pt>
                <c:pt idx="42">
                  <c:v>Jun-04</c:v>
                </c:pt>
                <c:pt idx="43">
                  <c:v>Jul-04</c:v>
                </c:pt>
                <c:pt idx="44">
                  <c:v>Aug-04</c:v>
                </c:pt>
                <c:pt idx="45">
                  <c:v>Sep-04</c:v>
                </c:pt>
                <c:pt idx="46">
                  <c:v>Oct-04</c:v>
                </c:pt>
                <c:pt idx="47">
                  <c:v>Nov-04</c:v>
                </c:pt>
                <c:pt idx="48">
                  <c:v>Dec-04</c:v>
                </c:pt>
              </c:strCache>
            </c:strRef>
          </c:cat>
          <c:val>
            <c:numRef>
              <c:f>('Box 4.3 chart-b'!$B$3:$N$3,'Box 4.3 chart-b'!$B$7:$L$7,'Box 4.3 chart-b'!$B$11:$M$11,'Box 4.3 chart-b'!$B$15:$M$15)</c:f>
              <c:numCache>
                <c:formatCode>0</c:formatCode>
                <c:ptCount val="48"/>
                <c:pt idx="0">
                  <c:v>196.2</c:v>
                </c:pt>
                <c:pt idx="1">
                  <c:v>271.3</c:v>
                </c:pt>
                <c:pt idx="2">
                  <c:v>243.4</c:v>
                </c:pt>
                <c:pt idx="3">
                  <c:v>171.6</c:v>
                </c:pt>
                <c:pt idx="4">
                  <c:v>207.5</c:v>
                </c:pt>
                <c:pt idx="5">
                  <c:v>196.7</c:v>
                </c:pt>
                <c:pt idx="6">
                  <c:v>224.9</c:v>
                </c:pt>
                <c:pt idx="7">
                  <c:v>135.1</c:v>
                </c:pt>
                <c:pt idx="8">
                  <c:v>182.5</c:v>
                </c:pt>
                <c:pt idx="9">
                  <c:v>182.1</c:v>
                </c:pt>
                <c:pt idx="10">
                  <c:v>188.7</c:v>
                </c:pt>
                <c:pt idx="11">
                  <c:v>259.60000000000002</c:v>
                </c:pt>
                <c:pt idx="12">
                  <c:v>191.7</c:v>
                </c:pt>
                <c:pt idx="13">
                  <c:v>165.4</c:v>
                </c:pt>
                <c:pt idx="14">
                  <c:v>144.69999999999999</c:v>
                </c:pt>
                <c:pt idx="15">
                  <c:v>144.6</c:v>
                </c:pt>
                <c:pt idx="16">
                  <c:v>143</c:v>
                </c:pt>
                <c:pt idx="17">
                  <c:v>129</c:v>
                </c:pt>
                <c:pt idx="18">
                  <c:v>181</c:v>
                </c:pt>
                <c:pt idx="19">
                  <c:v>171.3</c:v>
                </c:pt>
                <c:pt idx="20">
                  <c:v>145</c:v>
                </c:pt>
                <c:pt idx="21">
                  <c:v>81</c:v>
                </c:pt>
                <c:pt idx="22">
                  <c:v>47</c:v>
                </c:pt>
                <c:pt idx="23">
                  <c:v>102</c:v>
                </c:pt>
                <c:pt idx="24">
                  <c:v>88</c:v>
                </c:pt>
                <c:pt idx="25">
                  <c:v>137</c:v>
                </c:pt>
                <c:pt idx="26">
                  <c:v>59</c:v>
                </c:pt>
                <c:pt idx="27">
                  <c:v>54</c:v>
                </c:pt>
                <c:pt idx="28">
                  <c:v>88</c:v>
                </c:pt>
                <c:pt idx="29">
                  <c:v>94</c:v>
                </c:pt>
                <c:pt idx="30">
                  <c:v>116</c:v>
                </c:pt>
                <c:pt idx="31">
                  <c:v>113</c:v>
                </c:pt>
                <c:pt idx="32">
                  <c:v>152</c:v>
                </c:pt>
                <c:pt idx="33">
                  <c:v>230</c:v>
                </c:pt>
                <c:pt idx="34">
                  <c:v>132</c:v>
                </c:pt>
                <c:pt idx="35">
                  <c:v>130</c:v>
                </c:pt>
                <c:pt idx="36">
                  <c:v>111</c:v>
                </c:pt>
                <c:pt idx="37">
                  <c:v>157</c:v>
                </c:pt>
                <c:pt idx="38">
                  <c:v>120</c:v>
                </c:pt>
                <c:pt idx="39">
                  <c:v>152</c:v>
                </c:pt>
                <c:pt idx="40">
                  <c:v>109</c:v>
                </c:pt>
                <c:pt idx="41">
                  <c:v>113</c:v>
                </c:pt>
                <c:pt idx="42">
                  <c:v>0</c:v>
                </c:pt>
                <c:pt idx="43">
                  <c:v>0</c:v>
                </c:pt>
                <c:pt idx="44">
                  <c:v>0</c:v>
                </c:pt>
                <c:pt idx="45">
                  <c:v>0</c:v>
                </c:pt>
                <c:pt idx="46">
                  <c:v>0</c:v>
                </c:pt>
                <c:pt idx="47">
                  <c:v>0</c:v>
                </c:pt>
              </c:numCache>
            </c:numRef>
          </c:val>
        </c:ser>
        <c:axId val="165404032"/>
        <c:axId val="165972608"/>
      </c:barChart>
      <c:lineChart>
        <c:grouping val="standard"/>
        <c:ser>
          <c:idx val="1"/>
          <c:order val="1"/>
          <c:tx>
            <c:strRef>
              <c:f>'Box 4.3 chart-b'!$A$4</c:f>
              <c:strCache>
                <c:ptCount val="1"/>
                <c:pt idx="0">
                  <c:v>Target time</c:v>
                </c:pt>
              </c:strCache>
            </c:strRef>
          </c:tx>
          <c:spPr>
            <a:ln w="20812">
              <a:solidFill>
                <a:srgbClr val="FF0000"/>
              </a:solidFill>
              <a:prstDash val="solid"/>
            </a:ln>
          </c:spPr>
          <c:marker>
            <c:symbol val="square"/>
            <c:size val="4"/>
            <c:spPr>
              <a:solidFill>
                <a:srgbClr val="FF0000"/>
              </a:solidFill>
              <a:ln>
                <a:solidFill>
                  <a:srgbClr val="FF0000"/>
                </a:solidFill>
                <a:prstDash val="solid"/>
              </a:ln>
            </c:spPr>
          </c:marker>
          <c:cat>
            <c:strRef>
              <c:f>('Box 4.3 chart-b'!$B$2:$N$2,'Box 4.3 chart-b'!$B$6:$M$6,'Box 4.3 chart-b'!$B$10:$M$10,'Box 4.3 chart-b'!$B$14:$M$14)</c:f>
              <c:strCache>
                <c:ptCount val="49"/>
                <c:pt idx="0">
                  <c:v>Oct-00</c:v>
                </c:pt>
                <c:pt idx="1">
                  <c:v>Nov-00</c:v>
                </c:pt>
                <c:pt idx="2">
                  <c:v>Dec-00</c:v>
                </c:pt>
                <c:pt idx="3">
                  <c:v>Mar 01</c:v>
                </c:pt>
                <c:pt idx="4">
                  <c:v>Apr 01</c:v>
                </c:pt>
                <c:pt idx="5">
                  <c:v>May 01</c:v>
                </c:pt>
                <c:pt idx="6">
                  <c:v>Jun 01</c:v>
                </c:pt>
                <c:pt idx="7">
                  <c:v>Jul 01</c:v>
                </c:pt>
                <c:pt idx="8">
                  <c:v>Aug. 01</c:v>
                </c:pt>
                <c:pt idx="9">
                  <c:v>Sep 01</c:v>
                </c:pt>
                <c:pt idx="10">
                  <c:v>Oct 01</c:v>
                </c:pt>
                <c:pt idx="11">
                  <c:v>Nov 01</c:v>
                </c:pt>
                <c:pt idx="12">
                  <c:v>Dec 01</c:v>
                </c:pt>
                <c:pt idx="13">
                  <c:v>Jan 02</c:v>
                </c:pt>
                <c:pt idx="14">
                  <c:v>Feb 02</c:v>
                </c:pt>
                <c:pt idx="15">
                  <c:v>Mar 02</c:v>
                </c:pt>
                <c:pt idx="16">
                  <c:v>Apr 02</c:v>
                </c:pt>
                <c:pt idx="17">
                  <c:v>May 02</c:v>
                </c:pt>
                <c:pt idx="18">
                  <c:v>Jun 02</c:v>
                </c:pt>
                <c:pt idx="19">
                  <c:v>Jul 02</c:v>
                </c:pt>
                <c:pt idx="20">
                  <c:v>Aug 02</c:v>
                </c:pt>
                <c:pt idx="21">
                  <c:v>Sep 02</c:v>
                </c:pt>
                <c:pt idx="22">
                  <c:v>Oct 02</c:v>
                </c:pt>
                <c:pt idx="23">
                  <c:v>Nov 02</c:v>
                </c:pt>
                <c:pt idx="24">
                  <c:v>Dec 02</c:v>
                </c:pt>
                <c:pt idx="25">
                  <c:v>Jan 03</c:v>
                </c:pt>
                <c:pt idx="26">
                  <c:v>Feb 03</c:v>
                </c:pt>
                <c:pt idx="27">
                  <c:v>Mar 03</c:v>
                </c:pt>
                <c:pt idx="28">
                  <c:v>Apr 03</c:v>
                </c:pt>
                <c:pt idx="29">
                  <c:v>May 03</c:v>
                </c:pt>
                <c:pt idx="30">
                  <c:v>Jun-03</c:v>
                </c:pt>
                <c:pt idx="31">
                  <c:v>Jul-03</c:v>
                </c:pt>
                <c:pt idx="32">
                  <c:v>Aug-03</c:v>
                </c:pt>
                <c:pt idx="33">
                  <c:v>Sep-03</c:v>
                </c:pt>
                <c:pt idx="34">
                  <c:v>Oct-03</c:v>
                </c:pt>
                <c:pt idx="35">
                  <c:v>Nov-03</c:v>
                </c:pt>
                <c:pt idx="36">
                  <c:v>Dec-03</c:v>
                </c:pt>
                <c:pt idx="37">
                  <c:v>Jan-04</c:v>
                </c:pt>
                <c:pt idx="38">
                  <c:v>Feb-04</c:v>
                </c:pt>
                <c:pt idx="39">
                  <c:v>Mar-04</c:v>
                </c:pt>
                <c:pt idx="40">
                  <c:v>Apr-04</c:v>
                </c:pt>
                <c:pt idx="41">
                  <c:v>May-04</c:v>
                </c:pt>
                <c:pt idx="42">
                  <c:v>Jun-04</c:v>
                </c:pt>
                <c:pt idx="43">
                  <c:v>Jul-04</c:v>
                </c:pt>
                <c:pt idx="44">
                  <c:v>Aug-04</c:v>
                </c:pt>
                <c:pt idx="45">
                  <c:v>Sep-04</c:v>
                </c:pt>
                <c:pt idx="46">
                  <c:v>Oct-04</c:v>
                </c:pt>
                <c:pt idx="47">
                  <c:v>Nov-04</c:v>
                </c:pt>
                <c:pt idx="48">
                  <c:v>Dec-04</c:v>
                </c:pt>
              </c:strCache>
            </c:strRef>
          </c:cat>
          <c:val>
            <c:numRef>
              <c:f>('Box 4.3 chart-b'!$B$4:$N$4,'Box 4.3 chart-b'!$B$8:$M$8,'Box 4.3 chart-b'!$B$12:$M$12,'Box 4.3 chart-b'!$B$16:$M$16)</c:f>
              <c:numCache>
                <c:formatCode>General</c:formatCode>
                <c:ptCount val="49"/>
                <c:pt idx="0">
                  <c:v>400</c:v>
                </c:pt>
                <c:pt idx="1">
                  <c:v>400</c:v>
                </c:pt>
                <c:pt idx="2">
                  <c:v>400</c:v>
                </c:pt>
                <c:pt idx="3">
                  <c:v>400</c:v>
                </c:pt>
                <c:pt idx="4">
                  <c:v>400</c:v>
                </c:pt>
                <c:pt idx="5">
                  <c:v>400</c:v>
                </c:pt>
                <c:pt idx="6">
                  <c:v>400</c:v>
                </c:pt>
                <c:pt idx="7">
                  <c:v>400</c:v>
                </c:pt>
                <c:pt idx="8">
                  <c:v>400</c:v>
                </c:pt>
                <c:pt idx="9">
                  <c:v>300</c:v>
                </c:pt>
                <c:pt idx="10">
                  <c:v>300</c:v>
                </c:pt>
                <c:pt idx="11">
                  <c:v>300</c:v>
                </c:pt>
                <c:pt idx="12">
                  <c:v>300</c:v>
                </c:pt>
                <c:pt idx="13">
                  <c:v>300</c:v>
                </c:pt>
                <c:pt idx="14">
                  <c:v>300</c:v>
                </c:pt>
                <c:pt idx="15">
                  <c:v>300</c:v>
                </c:pt>
                <c:pt idx="16">
                  <c:v>300</c:v>
                </c:pt>
                <c:pt idx="17">
                  <c:v>300</c:v>
                </c:pt>
                <c:pt idx="18">
                  <c:v>300</c:v>
                </c:pt>
                <c:pt idx="19">
                  <c:v>300</c:v>
                </c:pt>
                <c:pt idx="20">
                  <c:v>300</c:v>
                </c:pt>
                <c:pt idx="21">
                  <c:v>180</c:v>
                </c:pt>
                <c:pt idx="22">
                  <c:v>180</c:v>
                </c:pt>
                <c:pt idx="23">
                  <c:v>180</c:v>
                </c:pt>
                <c:pt idx="24">
                  <c:v>180</c:v>
                </c:pt>
                <c:pt idx="25">
                  <c:v>180</c:v>
                </c:pt>
                <c:pt idx="26">
                  <c:v>180</c:v>
                </c:pt>
                <c:pt idx="27">
                  <c:v>180</c:v>
                </c:pt>
                <c:pt idx="28">
                  <c:v>180</c:v>
                </c:pt>
                <c:pt idx="29">
                  <c:v>180</c:v>
                </c:pt>
                <c:pt idx="30">
                  <c:v>180</c:v>
                </c:pt>
                <c:pt idx="31">
                  <c:v>180</c:v>
                </c:pt>
                <c:pt idx="32">
                  <c:v>180</c:v>
                </c:pt>
                <c:pt idx="33">
                  <c:v>120</c:v>
                </c:pt>
                <c:pt idx="34">
                  <c:v>120</c:v>
                </c:pt>
                <c:pt idx="35">
                  <c:v>120</c:v>
                </c:pt>
                <c:pt idx="36">
                  <c:v>120</c:v>
                </c:pt>
                <c:pt idx="37">
                  <c:v>120</c:v>
                </c:pt>
                <c:pt idx="38">
                  <c:v>120</c:v>
                </c:pt>
                <c:pt idx="39">
                  <c:v>120</c:v>
                </c:pt>
                <c:pt idx="40">
                  <c:v>120</c:v>
                </c:pt>
                <c:pt idx="41">
                  <c:v>120</c:v>
                </c:pt>
                <c:pt idx="42">
                  <c:v>120</c:v>
                </c:pt>
                <c:pt idx="43">
                  <c:v>120</c:v>
                </c:pt>
                <c:pt idx="44">
                  <c:v>120</c:v>
                </c:pt>
                <c:pt idx="45">
                  <c:v>0</c:v>
                </c:pt>
                <c:pt idx="46">
                  <c:v>0</c:v>
                </c:pt>
                <c:pt idx="47">
                  <c:v>0</c:v>
                </c:pt>
                <c:pt idx="48">
                  <c:v>0</c:v>
                </c:pt>
              </c:numCache>
            </c:numRef>
          </c:val>
        </c:ser>
        <c:marker val="1"/>
        <c:axId val="165404032"/>
        <c:axId val="165972608"/>
      </c:lineChart>
      <c:catAx>
        <c:axId val="165404032"/>
        <c:scaling>
          <c:orientation val="minMax"/>
        </c:scaling>
        <c:axPos val="b"/>
        <c:numFmt formatCode="General" sourceLinked="1"/>
        <c:tickLblPos val="nextTo"/>
        <c:spPr>
          <a:ln w="2602">
            <a:solidFill>
              <a:srgbClr val="000000"/>
            </a:solidFill>
            <a:prstDash val="solid"/>
          </a:ln>
        </c:spPr>
        <c:txPr>
          <a:bodyPr rot="-5400000" vert="horz"/>
          <a:lstStyle/>
          <a:p>
            <a:pPr>
              <a:defRPr sz="1000" b="0" i="0" u="none" strike="noStrike" baseline="0">
                <a:solidFill>
                  <a:sysClr val="windowText" lastClr="000000"/>
                </a:solidFill>
                <a:latin typeface="Arial"/>
                <a:ea typeface="Arial"/>
                <a:cs typeface="Arial"/>
              </a:defRPr>
            </a:pPr>
            <a:endParaRPr lang="en-US"/>
          </a:p>
        </c:txPr>
        <c:crossAx val="165972608"/>
        <c:crosses val="autoZero"/>
        <c:auto val="1"/>
        <c:lblAlgn val="ctr"/>
        <c:lblOffset val="100"/>
        <c:tickLblSkip val="2"/>
        <c:tickMarkSkip val="1"/>
      </c:catAx>
      <c:valAx>
        <c:axId val="165972608"/>
        <c:scaling>
          <c:orientation val="minMax"/>
        </c:scaling>
        <c:axPos val="l"/>
        <c:majorGridlines>
          <c:spPr>
            <a:ln w="2602">
              <a:solidFill>
                <a:srgbClr val="000000"/>
              </a:solidFill>
              <a:prstDash val="solid"/>
            </a:ln>
          </c:spPr>
        </c:majorGridlines>
        <c:numFmt formatCode="0" sourceLinked="1"/>
        <c:tickLblPos val="nextTo"/>
        <c:spPr>
          <a:ln w="2602">
            <a:solidFill>
              <a:srgbClr val="000000"/>
            </a:solidFill>
            <a:prstDash val="solid"/>
          </a:ln>
        </c:spPr>
        <c:txPr>
          <a:bodyPr rot="0" vert="horz"/>
          <a:lstStyle/>
          <a:p>
            <a:pPr>
              <a:defRPr sz="615" b="0" i="0" u="none" strike="noStrike" baseline="0">
                <a:solidFill>
                  <a:srgbClr val="CCFFFF"/>
                </a:solidFill>
                <a:latin typeface="Arial"/>
                <a:ea typeface="Arial"/>
                <a:cs typeface="Arial"/>
              </a:defRPr>
            </a:pPr>
            <a:endParaRPr lang="en-US"/>
          </a:p>
        </c:txPr>
        <c:crossAx val="165404032"/>
        <c:crosses val="autoZero"/>
        <c:crossBetween val="between"/>
      </c:valAx>
      <c:spPr>
        <a:solidFill>
          <a:srgbClr val="FFFFFF"/>
        </a:solidFill>
        <a:ln w="10406">
          <a:solidFill>
            <a:srgbClr val="808080"/>
          </a:solidFill>
          <a:prstDash val="solid"/>
        </a:ln>
      </c:spPr>
    </c:plotArea>
    <c:legend>
      <c:legendPos val="r"/>
      <c:layout>
        <c:manualLayout>
          <c:xMode val="edge"/>
          <c:yMode val="edge"/>
          <c:x val="7.3711731534655461E-2"/>
          <c:y val="0.79763889910957397"/>
          <c:w val="0.88627931508561453"/>
          <c:h val="0.12631572460374174"/>
        </c:manualLayout>
      </c:layout>
      <c:spPr>
        <a:noFill/>
        <a:ln w="2602">
          <a:solidFill>
            <a:srgbClr val="000000"/>
          </a:solidFill>
          <a:prstDash val="solid"/>
        </a:ln>
      </c:spPr>
      <c:txPr>
        <a:bodyPr/>
        <a:lstStyle/>
        <a:p>
          <a:pPr>
            <a:defRPr sz="1800" b="0" i="0" u="none" strike="noStrike" baseline="0">
              <a:solidFill>
                <a:sysClr val="windowText" lastClr="000000"/>
              </a:solidFill>
              <a:latin typeface="Arial"/>
              <a:ea typeface="Arial"/>
              <a:cs typeface="Arial"/>
            </a:defRPr>
          </a:pPr>
          <a:endParaRPr lang="en-US"/>
        </a:p>
      </c:txPr>
    </c:legend>
    <c:plotVisOnly val="1"/>
    <c:dispBlanksAs val="gap"/>
  </c:chart>
  <c:spPr>
    <a:noFill/>
    <a:ln>
      <a:noFill/>
    </a:ln>
  </c:spPr>
  <c:txPr>
    <a:bodyPr/>
    <a:lstStyle/>
    <a:p>
      <a:pPr>
        <a:defRPr sz="635" b="0" i="0" u="none" strike="noStrike" baseline="0">
          <a:solidFill>
            <a:srgbClr val="000000"/>
          </a:solidFill>
          <a:latin typeface="Arial"/>
          <a:ea typeface="Arial"/>
          <a:cs typeface="Arial"/>
        </a:defRPr>
      </a:pPr>
      <a:endParaRPr lang="en-US"/>
    </a:p>
  </c:txPr>
  <c:externalData r:id="rId1"/>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BDE20CA-E964-484E-AE7A-6F2E3367789E}" type="datetimeFigureOut">
              <a:rPr lang="en-US" smtClean="0"/>
              <a:t>11/10/2011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3458CCB-D156-4E18-ADC0-466898D4696C}" type="slidenum">
              <a:rPr lang="en-US" smtClean="0"/>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3458CCB-D156-4E18-ADC0-466898D4696C}" type="slidenum">
              <a:rPr lang="en-US" smtClean="0"/>
              <a:t>10</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990CEB3E-E6F4-4EA6-B59D-6AA66536CAB5}" type="datetimeFigureOut">
              <a:rPr lang="en-US" smtClean="0"/>
              <a:pPr/>
              <a:t>11/10/2011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A64112A-E464-4582-BF4D-992F31AC036A}"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90CEB3E-E6F4-4EA6-B59D-6AA66536CAB5}" type="datetimeFigureOut">
              <a:rPr lang="en-US" smtClean="0"/>
              <a:pPr/>
              <a:t>11/10/2011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A64112A-E464-4582-BF4D-992F31AC036A}"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90CEB3E-E6F4-4EA6-B59D-6AA66536CAB5}" type="datetimeFigureOut">
              <a:rPr lang="en-US" smtClean="0"/>
              <a:pPr/>
              <a:t>11/10/2011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A64112A-E464-4582-BF4D-992F31AC036A}"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90CEB3E-E6F4-4EA6-B59D-6AA66536CAB5}" type="datetimeFigureOut">
              <a:rPr lang="en-US" smtClean="0"/>
              <a:pPr/>
              <a:t>11/10/2011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A64112A-E464-4582-BF4D-992F31AC036A}"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90CEB3E-E6F4-4EA6-B59D-6AA66536CAB5}" type="datetimeFigureOut">
              <a:rPr lang="en-US" smtClean="0"/>
              <a:pPr/>
              <a:t>11/10/2011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A64112A-E464-4582-BF4D-992F31AC036A}"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990CEB3E-E6F4-4EA6-B59D-6AA66536CAB5}" type="datetimeFigureOut">
              <a:rPr lang="en-US" smtClean="0"/>
              <a:pPr/>
              <a:t>11/10/2011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A64112A-E464-4582-BF4D-992F31AC036A}"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990CEB3E-E6F4-4EA6-B59D-6AA66536CAB5}" type="datetimeFigureOut">
              <a:rPr lang="en-US" smtClean="0"/>
              <a:pPr/>
              <a:t>11/10/2011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A64112A-E464-4582-BF4D-992F31AC036A}"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90CEB3E-E6F4-4EA6-B59D-6AA66536CAB5}" type="datetimeFigureOut">
              <a:rPr lang="en-US" smtClean="0"/>
              <a:pPr/>
              <a:t>11/10/2011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A64112A-E464-4582-BF4D-992F31AC036A}"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90CEB3E-E6F4-4EA6-B59D-6AA66536CAB5}" type="datetimeFigureOut">
              <a:rPr lang="en-US" smtClean="0"/>
              <a:pPr/>
              <a:t>11/10/2011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A64112A-E464-4582-BF4D-992F31AC036A}"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90CEB3E-E6F4-4EA6-B59D-6AA66536CAB5}" type="datetimeFigureOut">
              <a:rPr lang="en-US" smtClean="0"/>
              <a:pPr/>
              <a:t>11/10/2011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A64112A-E464-4582-BF4D-992F31AC036A}"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90CEB3E-E6F4-4EA6-B59D-6AA66536CAB5}" type="datetimeFigureOut">
              <a:rPr lang="en-US" smtClean="0"/>
              <a:pPr/>
              <a:t>11/10/2011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A64112A-E464-4582-BF4D-992F31AC036A}"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90CEB3E-E6F4-4EA6-B59D-6AA66536CAB5}" type="datetimeFigureOut">
              <a:rPr lang="en-US" smtClean="0"/>
              <a:pPr/>
              <a:t>11/10/2011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A64112A-E464-4582-BF4D-992F31AC036A}"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905000" y="1981200"/>
            <a:ext cx="5105400" cy="1470025"/>
          </a:xfrm>
        </p:spPr>
        <p:txBody>
          <a:bodyPr>
            <a:noAutofit/>
          </a:bodyPr>
          <a:lstStyle/>
          <a:p>
            <a:pPr algn="l"/>
            <a:r>
              <a:rPr lang="en-US" smtClean="0"/>
              <a:t>Which Speaks Louder?</a:t>
            </a:r>
            <a:br>
              <a:rPr lang="en-US" smtClean="0"/>
            </a:br>
            <a:r>
              <a:rPr lang="en-US" smtClean="0"/>
              <a:t>			Actions</a:t>
            </a:r>
            <a:br>
              <a:rPr lang="en-US" smtClean="0"/>
            </a:br>
            <a:r>
              <a:rPr lang="en-US" smtClean="0"/>
              <a:t>			     or</a:t>
            </a:r>
            <a:br>
              <a:rPr lang="en-US" smtClean="0"/>
            </a:br>
            <a:r>
              <a:rPr lang="en-US" smtClean="0"/>
              <a:t>			Words</a:t>
            </a:r>
            <a:endParaRPr lang="en-US"/>
          </a:p>
        </p:txBody>
      </p:sp>
      <p:sp>
        <p:nvSpPr>
          <p:cNvPr id="3" name="Subtitle 2"/>
          <p:cNvSpPr>
            <a:spLocks noGrp="1"/>
          </p:cNvSpPr>
          <p:nvPr>
            <p:ph type="subTitle" idx="1"/>
          </p:nvPr>
        </p:nvSpPr>
        <p:spPr>
          <a:xfrm>
            <a:off x="1371600" y="5105400"/>
            <a:ext cx="6400800" cy="1371600"/>
          </a:xfrm>
        </p:spPr>
        <p:txBody>
          <a:bodyPr/>
          <a:lstStyle/>
          <a:p>
            <a:r>
              <a:rPr lang="en-US" smtClean="0"/>
              <a:t>A Quiz on Anticorruption from other Transition Countries</a:t>
            </a:r>
            <a:endParaRPr lang="en-US"/>
          </a:p>
        </p:txBody>
      </p:sp>
      <p:sp>
        <p:nvSpPr>
          <p:cNvPr id="4" name="Rectangle 3"/>
          <p:cNvSpPr/>
          <p:nvPr/>
        </p:nvSpPr>
        <p:spPr>
          <a:xfrm>
            <a:off x="3962400" y="2438400"/>
            <a:ext cx="533400" cy="4572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a:off x="3962400" y="3810000"/>
            <a:ext cx="533400" cy="4572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mtClean="0"/>
              <a:t>Reductions focused in certain areas</a:t>
            </a:r>
            <a:br>
              <a:rPr lang="en-US" smtClean="0"/>
            </a:br>
            <a:r>
              <a:rPr lang="en-US" smtClean="0"/>
              <a:t>2002-2005</a:t>
            </a:r>
            <a:endParaRPr lang="en-US"/>
          </a:p>
        </p:txBody>
      </p:sp>
      <p:graphicFrame>
        <p:nvGraphicFramePr>
          <p:cNvPr id="4" name="Content Placeholder 3"/>
          <p:cNvGraphicFramePr>
            <a:graphicFrameLocks noGrp="1"/>
          </p:cNvGraphicFramePr>
          <p:nvPr>
            <p:ph idx="1"/>
          </p:nvPr>
        </p:nvGraphicFramePr>
        <p:xfrm>
          <a:off x="457200" y="1600200"/>
          <a:ext cx="8229600" cy="4800600"/>
        </p:xfrm>
        <a:graphic>
          <a:graphicData uri="http://schemas.openxmlformats.org/drawingml/2006/chart">
            <c:chart xmlns:c="http://schemas.openxmlformats.org/drawingml/2006/chart" xmlns:r="http://schemas.openxmlformats.org/officeDocument/2006/relationships" r:id="rId3"/>
          </a:graphicData>
        </a:graphic>
      </p:graphicFrame>
      <p:sp>
        <p:nvSpPr>
          <p:cNvPr id="5" name="TextBox 4"/>
          <p:cNvSpPr txBox="1"/>
          <p:nvPr/>
        </p:nvSpPr>
        <p:spPr>
          <a:xfrm>
            <a:off x="914400" y="6248400"/>
            <a:ext cx="7620000" cy="523220"/>
          </a:xfrm>
          <a:prstGeom prst="rect">
            <a:avLst/>
          </a:prstGeom>
          <a:noFill/>
        </p:spPr>
        <p:txBody>
          <a:bodyPr wrap="square" rtlCol="0">
            <a:spAutoFit/>
          </a:bodyPr>
          <a:lstStyle/>
          <a:p>
            <a:r>
              <a:rPr lang="en-US" sz="1400" smtClean="0"/>
              <a:t>Source: James H. Anderson and Cheryl W. Gray (2006) </a:t>
            </a:r>
            <a:r>
              <a:rPr lang="en-US" sz="1400" i="1" smtClean="0"/>
              <a:t>Anticorruption in Transition 3—Who is Succeeding … And Why?  </a:t>
            </a:r>
            <a:r>
              <a:rPr lang="en-US" sz="1400" smtClean="0"/>
              <a:t>World Bank. Washington, DC</a:t>
            </a:r>
            <a:r>
              <a:rPr lang="en-US" sz="1400" smtClean="0"/>
              <a:t>. www.worldbank.org/eca/act3</a:t>
            </a:r>
            <a:endParaRPr lang="en-US" sz="140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2011362"/>
          </a:xfrm>
        </p:spPr>
        <p:txBody>
          <a:bodyPr>
            <a:normAutofit/>
          </a:bodyPr>
          <a:lstStyle/>
          <a:p>
            <a:pPr algn="l"/>
            <a:r>
              <a:rPr lang="en-US" smtClean="0"/>
              <a:t>4. </a:t>
            </a:r>
            <a:r>
              <a:rPr lang="en-US" smtClean="0"/>
              <a:t>Technical solutions </a:t>
            </a:r>
            <a:r>
              <a:rPr lang="en-US" smtClean="0"/>
              <a:t>can help reduce </a:t>
            </a:r>
            <a:r>
              <a:rPr lang="en-US" smtClean="0"/>
              <a:t>corruption. (True of False?)</a:t>
            </a:r>
            <a:endParaRPr lang="en-US"/>
          </a:p>
        </p:txBody>
      </p:sp>
      <p:graphicFrame>
        <p:nvGraphicFramePr>
          <p:cNvPr id="4" name="Content Placeholder 3"/>
          <p:cNvGraphicFramePr>
            <a:graphicFrameLocks noGrp="1"/>
          </p:cNvGraphicFramePr>
          <p:nvPr>
            <p:ph idx="1"/>
          </p:nvPr>
        </p:nvGraphicFramePr>
        <p:xfrm>
          <a:off x="457200" y="2590800"/>
          <a:ext cx="7848600" cy="1920240"/>
        </p:xfrm>
        <a:graphic>
          <a:graphicData uri="http://schemas.openxmlformats.org/drawingml/2006/table">
            <a:tbl>
              <a:tblPr firstRow="1" bandRow="1">
                <a:tableStyleId>{5C22544A-7EE6-4342-B048-85BDC9FD1C3A}</a:tableStyleId>
              </a:tblPr>
              <a:tblGrid>
                <a:gridCol w="2438400"/>
                <a:gridCol w="685800"/>
                <a:gridCol w="4724400"/>
              </a:tblGrid>
              <a:tr h="370840">
                <a:tc>
                  <a:txBody>
                    <a:bodyPr/>
                    <a:lstStyle/>
                    <a:p>
                      <a:endParaRPr lang="en-US" sz="3600">
                        <a:solidFill>
                          <a:schemeClr val="tx1"/>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3600" smtClean="0">
                          <a:solidFill>
                            <a:schemeClr val="tx1"/>
                          </a:solidFill>
                          <a:sym typeface="Wingdings"/>
                        </a:rPr>
                        <a:t></a:t>
                      </a:r>
                      <a:endParaRPr lang="en-US" sz="3600" smtClean="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sz="3600" b="0" smtClean="0">
                          <a:solidFill>
                            <a:schemeClr val="tx1"/>
                          </a:solidFill>
                        </a:rPr>
                        <a:t>True</a:t>
                      </a:r>
                      <a:endParaRPr lang="en-US" sz="3600" b="0">
                        <a:solidFill>
                          <a:schemeClr val="tx1"/>
                        </a:solidFill>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370840">
                <a:tc>
                  <a:txBody>
                    <a:bodyPr/>
                    <a:lstStyle/>
                    <a:p>
                      <a:endParaRPr lang="en-US" sz="360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360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360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370840">
                <a:tc>
                  <a:txBody>
                    <a:bodyPr/>
                    <a:lstStyle/>
                    <a:p>
                      <a:endParaRPr lang="en-US" sz="3600">
                        <a:solidFill>
                          <a:schemeClr val="tx1"/>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3600" smtClean="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sz="3600" smtClean="0">
                          <a:solidFill>
                            <a:schemeClr val="tx1"/>
                          </a:solidFill>
                        </a:rPr>
                        <a:t>False</a:t>
                      </a:r>
                      <a:endParaRPr lang="en-US" sz="3600">
                        <a:solidFill>
                          <a:schemeClr val="tx1"/>
                        </a:solidFill>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477962"/>
          </a:xfrm>
        </p:spPr>
        <p:txBody>
          <a:bodyPr>
            <a:normAutofit fontScale="90000"/>
          </a:bodyPr>
          <a:lstStyle/>
          <a:p>
            <a:r>
              <a:rPr lang="en-US" smtClean="0"/>
              <a:t>Reducing Customs </a:t>
            </a:r>
            <a:r>
              <a:rPr lang="en-US" smtClean="0"/>
              <a:t>Clearance </a:t>
            </a:r>
            <a:r>
              <a:rPr lang="en-US" smtClean="0"/>
              <a:t>Times</a:t>
            </a:r>
            <a:r>
              <a:rPr lang="en-US" smtClean="0"/>
              <a:t> </a:t>
            </a:r>
            <a:r>
              <a:rPr lang="en-US" smtClean="0"/>
              <a:t>at  Constanta</a:t>
            </a:r>
            <a:r>
              <a:rPr lang="en-US" smtClean="0"/>
              <a:t>, Romania</a:t>
            </a:r>
            <a:br>
              <a:rPr lang="en-US" smtClean="0"/>
            </a:br>
            <a:endParaRPr lang="en-US"/>
          </a:p>
        </p:txBody>
      </p:sp>
      <p:graphicFrame>
        <p:nvGraphicFramePr>
          <p:cNvPr id="5" name="Object 2"/>
          <p:cNvGraphicFramePr>
            <a:graphicFrameLocks noChangeAspect="1"/>
          </p:cNvGraphicFramePr>
          <p:nvPr/>
        </p:nvGraphicFramePr>
        <p:xfrm>
          <a:off x="-34925" y="1600200"/>
          <a:ext cx="8680450" cy="54356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2011362"/>
          </a:xfrm>
        </p:spPr>
        <p:txBody>
          <a:bodyPr>
            <a:normAutofit fontScale="90000"/>
          </a:bodyPr>
          <a:lstStyle/>
          <a:p>
            <a:pPr algn="l"/>
            <a:r>
              <a:rPr lang="en-US" smtClean="0"/>
              <a:t>5. </a:t>
            </a:r>
            <a:r>
              <a:rPr lang="en-US" smtClean="0"/>
              <a:t>Technical solutions are sufficient for reducing corruption. (True of False?)</a:t>
            </a:r>
            <a:endParaRPr lang="en-US"/>
          </a:p>
        </p:txBody>
      </p:sp>
      <p:graphicFrame>
        <p:nvGraphicFramePr>
          <p:cNvPr id="4" name="Content Placeholder 3"/>
          <p:cNvGraphicFramePr>
            <a:graphicFrameLocks noGrp="1"/>
          </p:cNvGraphicFramePr>
          <p:nvPr>
            <p:ph idx="1"/>
          </p:nvPr>
        </p:nvGraphicFramePr>
        <p:xfrm>
          <a:off x="457200" y="2590800"/>
          <a:ext cx="7848600" cy="1920240"/>
        </p:xfrm>
        <a:graphic>
          <a:graphicData uri="http://schemas.openxmlformats.org/drawingml/2006/table">
            <a:tbl>
              <a:tblPr firstRow="1" bandRow="1">
                <a:tableStyleId>{5C22544A-7EE6-4342-B048-85BDC9FD1C3A}</a:tableStyleId>
              </a:tblPr>
              <a:tblGrid>
                <a:gridCol w="2438400"/>
                <a:gridCol w="685800"/>
                <a:gridCol w="4724400"/>
              </a:tblGrid>
              <a:tr h="370840">
                <a:tc>
                  <a:txBody>
                    <a:bodyPr/>
                    <a:lstStyle/>
                    <a:p>
                      <a:endParaRPr lang="en-US" sz="3600">
                        <a:solidFill>
                          <a:schemeClr val="tx1"/>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3600" smtClean="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sz="3600" b="0" smtClean="0">
                          <a:solidFill>
                            <a:schemeClr val="tx1"/>
                          </a:solidFill>
                        </a:rPr>
                        <a:t>True</a:t>
                      </a:r>
                      <a:endParaRPr lang="en-US" sz="3600" b="0">
                        <a:solidFill>
                          <a:schemeClr val="tx1"/>
                        </a:solidFill>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370840">
                <a:tc>
                  <a:txBody>
                    <a:bodyPr/>
                    <a:lstStyle/>
                    <a:p>
                      <a:endParaRPr lang="en-US" sz="360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360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360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370840">
                <a:tc>
                  <a:txBody>
                    <a:bodyPr/>
                    <a:lstStyle/>
                    <a:p>
                      <a:endParaRPr lang="en-US" sz="3600">
                        <a:solidFill>
                          <a:schemeClr val="tx1"/>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3600" smtClean="0">
                          <a:solidFill>
                            <a:schemeClr val="tx1"/>
                          </a:solidFill>
                          <a:sym typeface="Wingdings"/>
                        </a:rPr>
                        <a:t></a:t>
                      </a:r>
                      <a:endParaRPr lang="en-US" sz="3600" smtClean="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sz="3600" smtClean="0">
                          <a:solidFill>
                            <a:schemeClr val="tx1"/>
                          </a:solidFill>
                        </a:rPr>
                        <a:t>False</a:t>
                      </a:r>
                      <a:endParaRPr lang="en-US" sz="3600">
                        <a:solidFill>
                          <a:schemeClr val="tx1"/>
                        </a:solidFill>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Political </a:t>
            </a:r>
            <a:r>
              <a:rPr lang="en-US" smtClean="0"/>
              <a:t>Will=Real Action</a:t>
            </a:r>
            <a:endParaRPr lang="en-US"/>
          </a:p>
        </p:txBody>
      </p:sp>
      <p:sp>
        <p:nvSpPr>
          <p:cNvPr id="3" name="Content Placeholder 2"/>
          <p:cNvSpPr>
            <a:spLocks noGrp="1"/>
          </p:cNvSpPr>
          <p:nvPr>
            <p:ph idx="1"/>
          </p:nvPr>
        </p:nvSpPr>
        <p:spPr/>
        <p:txBody>
          <a:bodyPr>
            <a:normAutofit fontScale="92500" lnSpcReduction="20000"/>
          </a:bodyPr>
          <a:lstStyle/>
          <a:p>
            <a:r>
              <a:rPr lang="en-US" smtClean="0"/>
              <a:t>Tough measures</a:t>
            </a:r>
          </a:p>
          <a:p>
            <a:pPr lvl="1"/>
            <a:r>
              <a:rPr lang="en-US" smtClean="0"/>
              <a:t>Establishing independence for investigative bodies.</a:t>
            </a:r>
          </a:p>
          <a:p>
            <a:pPr lvl="1"/>
            <a:r>
              <a:rPr lang="en-US" smtClean="0"/>
              <a:t>Investigations of high level officials for asset declarations</a:t>
            </a:r>
          </a:p>
          <a:p>
            <a:pPr lvl="1"/>
            <a:r>
              <a:rPr lang="en-US" smtClean="0"/>
              <a:t>Publicizing assets</a:t>
            </a:r>
          </a:p>
          <a:p>
            <a:pPr lvl="1"/>
            <a:r>
              <a:rPr lang="en-US" smtClean="0"/>
              <a:t>Open access to information</a:t>
            </a:r>
          </a:p>
          <a:p>
            <a:r>
              <a:rPr lang="en-US" smtClean="0"/>
              <a:t>Sharp measures to shift expectations</a:t>
            </a:r>
          </a:p>
          <a:p>
            <a:pPr lvl="1"/>
            <a:r>
              <a:rPr lang="en-US" smtClean="0"/>
              <a:t>Firing all traffic police in Georgia</a:t>
            </a:r>
          </a:p>
          <a:p>
            <a:endParaRPr lang="en-US" smtClean="0"/>
          </a:p>
          <a:p>
            <a:pPr>
              <a:buNone/>
            </a:pPr>
            <a:r>
              <a:rPr lang="en-US" smtClean="0">
                <a:sym typeface="Wingdings" pitchFamily="2" charset="2"/>
              </a:rPr>
              <a:t></a:t>
            </a:r>
            <a:r>
              <a:rPr lang="en-US" i="1" smtClean="0"/>
              <a:t>Problems </a:t>
            </a:r>
            <a:r>
              <a:rPr lang="en-US" i="1" smtClean="0"/>
              <a:t>persist, but progress is possible</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Autofit/>
          </a:bodyPr>
          <a:lstStyle/>
          <a:p>
            <a:r>
              <a:rPr lang="en-US" sz="5400" smtClean="0"/>
              <a:t>What will be Vietnam’s </a:t>
            </a:r>
            <a:r>
              <a:rPr lang="en-US" sz="5400" smtClean="0"/>
              <a:t>bold </a:t>
            </a:r>
            <a:r>
              <a:rPr lang="en-US" sz="5400" smtClean="0"/>
              <a:t>step to shift </a:t>
            </a:r>
            <a:r>
              <a:rPr lang="en-US" sz="5400" smtClean="0"/>
              <a:t>expectations and reduce corruption?</a:t>
            </a:r>
            <a:endParaRPr lang="en-US" sz="540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2011362"/>
          </a:xfrm>
        </p:spPr>
        <p:txBody>
          <a:bodyPr>
            <a:normAutofit fontScale="90000"/>
          </a:bodyPr>
          <a:lstStyle/>
          <a:p>
            <a:pPr algn="l"/>
            <a:r>
              <a:rPr lang="en-US" smtClean="0"/>
              <a:t>1. Corruption is an intractible problem that takes generations to reduce. (True of False?)</a:t>
            </a:r>
            <a:endParaRPr lang="en-US"/>
          </a:p>
        </p:txBody>
      </p:sp>
      <p:graphicFrame>
        <p:nvGraphicFramePr>
          <p:cNvPr id="4" name="Content Placeholder 3"/>
          <p:cNvGraphicFramePr>
            <a:graphicFrameLocks noGrp="1"/>
          </p:cNvGraphicFramePr>
          <p:nvPr>
            <p:ph idx="1"/>
          </p:nvPr>
        </p:nvGraphicFramePr>
        <p:xfrm>
          <a:off x="457200" y="2590800"/>
          <a:ext cx="7848600" cy="1920240"/>
        </p:xfrm>
        <a:graphic>
          <a:graphicData uri="http://schemas.openxmlformats.org/drawingml/2006/table">
            <a:tbl>
              <a:tblPr firstRow="1" bandRow="1">
                <a:tableStyleId>{5C22544A-7EE6-4342-B048-85BDC9FD1C3A}</a:tableStyleId>
              </a:tblPr>
              <a:tblGrid>
                <a:gridCol w="2438400"/>
                <a:gridCol w="685800"/>
                <a:gridCol w="4724400"/>
              </a:tblGrid>
              <a:tr h="370840">
                <a:tc>
                  <a:txBody>
                    <a:bodyPr/>
                    <a:lstStyle/>
                    <a:p>
                      <a:endParaRPr lang="en-US" sz="3600">
                        <a:solidFill>
                          <a:schemeClr val="tx1"/>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360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sz="3600" b="0" smtClean="0">
                          <a:solidFill>
                            <a:schemeClr val="tx1"/>
                          </a:solidFill>
                        </a:rPr>
                        <a:t>True</a:t>
                      </a:r>
                      <a:endParaRPr lang="en-US" sz="3600" b="0">
                        <a:solidFill>
                          <a:schemeClr val="tx1"/>
                        </a:solidFill>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370840">
                <a:tc>
                  <a:txBody>
                    <a:bodyPr/>
                    <a:lstStyle/>
                    <a:p>
                      <a:endParaRPr lang="en-US" sz="360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360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360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370840">
                <a:tc>
                  <a:txBody>
                    <a:bodyPr/>
                    <a:lstStyle/>
                    <a:p>
                      <a:endParaRPr lang="en-US" sz="3600">
                        <a:solidFill>
                          <a:schemeClr val="tx1"/>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3600" smtClean="0">
                          <a:solidFill>
                            <a:schemeClr val="tx1"/>
                          </a:solidFill>
                          <a:sym typeface="Wingdings"/>
                        </a:rPr>
                        <a:t></a:t>
                      </a:r>
                      <a:endParaRPr lang="en-US" sz="360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sz="3600" smtClean="0">
                          <a:solidFill>
                            <a:schemeClr val="tx1"/>
                          </a:solidFill>
                        </a:rPr>
                        <a:t>False</a:t>
                      </a:r>
                      <a:endParaRPr lang="en-US" sz="3600">
                        <a:solidFill>
                          <a:schemeClr val="tx1"/>
                        </a:solidFill>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bl>
          </a:graphicData>
        </a:graphic>
      </p:graphicFrame>
      <p:sp>
        <p:nvSpPr>
          <p:cNvPr id="5" name="TextBox 4"/>
          <p:cNvSpPr txBox="1"/>
          <p:nvPr/>
        </p:nvSpPr>
        <p:spPr>
          <a:xfrm>
            <a:off x="1447800" y="5105400"/>
            <a:ext cx="6324600" cy="523220"/>
          </a:xfrm>
          <a:prstGeom prst="rect">
            <a:avLst/>
          </a:prstGeom>
          <a:noFill/>
        </p:spPr>
        <p:txBody>
          <a:bodyPr wrap="square" rtlCol="0">
            <a:spAutoFit/>
          </a:bodyPr>
          <a:lstStyle/>
          <a:p>
            <a:r>
              <a:rPr lang="en-US" sz="2800" smtClean="0"/>
              <a:t>… although it can never be eliminated.</a:t>
            </a:r>
            <a:endParaRPr lang="en-US" sz="280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mtClean="0"/>
              <a:t>Some transition countries saw </a:t>
            </a:r>
            <a:r>
              <a:rPr lang="en-US" smtClean="0"/>
              <a:t>administrative corruption </a:t>
            </a:r>
            <a:r>
              <a:rPr lang="en-US" smtClean="0"/>
              <a:t>fall from 2002 to 2005</a:t>
            </a:r>
            <a:endParaRPr lang="en-US"/>
          </a:p>
        </p:txBody>
      </p:sp>
      <p:graphicFrame>
        <p:nvGraphicFramePr>
          <p:cNvPr id="4" name="Content Placeholder 3"/>
          <p:cNvGraphicFramePr>
            <a:graphicFrameLocks noGrp="1"/>
          </p:cNvGraphicFramePr>
          <p:nvPr>
            <p:ph idx="1"/>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2"/>
          </a:graphicData>
        </a:graphic>
      </p:graphicFrame>
      <p:sp>
        <p:nvSpPr>
          <p:cNvPr id="5" name="TextBox 4"/>
          <p:cNvSpPr txBox="1"/>
          <p:nvPr/>
        </p:nvSpPr>
        <p:spPr>
          <a:xfrm>
            <a:off x="914400" y="6248400"/>
            <a:ext cx="7620000" cy="523220"/>
          </a:xfrm>
          <a:prstGeom prst="rect">
            <a:avLst/>
          </a:prstGeom>
          <a:noFill/>
        </p:spPr>
        <p:txBody>
          <a:bodyPr wrap="square" rtlCol="0">
            <a:spAutoFit/>
          </a:bodyPr>
          <a:lstStyle/>
          <a:p>
            <a:r>
              <a:rPr lang="en-US" sz="1400" smtClean="0"/>
              <a:t>Source: James H. Anderson and Cheryl W. Gray (2006) </a:t>
            </a:r>
            <a:r>
              <a:rPr lang="en-US" sz="1400" i="1" smtClean="0"/>
              <a:t>Anticorruption in Transition 3—Who is Succeeding … And Why?  </a:t>
            </a:r>
            <a:r>
              <a:rPr lang="en-US" sz="1400" smtClean="0"/>
              <a:t>World Bank. Washington, DC</a:t>
            </a:r>
            <a:r>
              <a:rPr lang="en-US" sz="1400" smtClean="0"/>
              <a:t>. http</a:t>
            </a:r>
            <a:r>
              <a:rPr lang="en-US" sz="1400" smtClean="0"/>
              <a:t>://www.worldbank.org/eca/act3</a:t>
            </a:r>
            <a:endParaRPr lang="en-US" sz="140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 and again from 2005 to 2008</a:t>
            </a:r>
            <a:endParaRPr lang="en-US"/>
          </a:p>
        </p:txBody>
      </p:sp>
      <p:graphicFrame>
        <p:nvGraphicFramePr>
          <p:cNvPr id="4" name="Content Placeholder 3"/>
          <p:cNvGraphicFramePr>
            <a:graphicFrameLocks noGrp="1"/>
          </p:cNvGraphicFramePr>
          <p:nvPr>
            <p:ph idx="1"/>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2"/>
          </a:graphicData>
        </a:graphic>
      </p:graphicFrame>
      <p:sp>
        <p:nvSpPr>
          <p:cNvPr id="5" name="TextBox 4"/>
          <p:cNvSpPr txBox="1"/>
          <p:nvPr/>
        </p:nvSpPr>
        <p:spPr>
          <a:xfrm>
            <a:off x="914400" y="6248400"/>
            <a:ext cx="7620000" cy="523220"/>
          </a:xfrm>
          <a:prstGeom prst="rect">
            <a:avLst/>
          </a:prstGeom>
          <a:noFill/>
        </p:spPr>
        <p:txBody>
          <a:bodyPr wrap="square" rtlCol="0">
            <a:spAutoFit/>
          </a:bodyPr>
          <a:lstStyle/>
          <a:p>
            <a:r>
              <a:rPr lang="en-US" sz="1400" smtClean="0"/>
              <a:t>Source: Stephen Knack and Gregory Kisunko (2011) </a:t>
            </a:r>
            <a:r>
              <a:rPr lang="en-US" sz="1400" i="1" smtClean="0"/>
              <a:t>Trends in Corruption and Regulatory Burden in Eastern Europe and Central Asia  </a:t>
            </a:r>
            <a:r>
              <a:rPr lang="en-US" sz="1400" smtClean="0"/>
              <a:t>World Bank. Washington, DC</a:t>
            </a:r>
            <a:r>
              <a:rPr lang="en-US" sz="1400" smtClean="0"/>
              <a:t>. http://go.worldbank.org/P2ARLKNWO0</a:t>
            </a:r>
            <a:endParaRPr lang="en-US" sz="1400" smtClean="0"/>
          </a:p>
        </p:txBody>
      </p:sp>
      <p:sp>
        <p:nvSpPr>
          <p:cNvPr id="6" name="TextBox 5"/>
          <p:cNvSpPr txBox="1"/>
          <p:nvPr/>
        </p:nvSpPr>
        <p:spPr>
          <a:xfrm>
            <a:off x="7543800" y="3048000"/>
            <a:ext cx="1371600" cy="2308324"/>
          </a:xfrm>
          <a:prstGeom prst="rect">
            <a:avLst/>
          </a:prstGeom>
          <a:noFill/>
        </p:spPr>
        <p:txBody>
          <a:bodyPr wrap="square" rtlCol="0">
            <a:spAutoFit/>
          </a:bodyPr>
          <a:lstStyle/>
          <a:p>
            <a:endParaRPr lang="en-US" sz="1200" smtClean="0"/>
          </a:p>
          <a:p>
            <a:r>
              <a:rPr lang="en-US" sz="1200" smtClean="0"/>
              <a:t>Note: The samples for 2005 were restricted to match those of 2008 and this is the reason that the levels for 2005 do not match exactly those of 2005 in the previous slide.</a:t>
            </a:r>
          </a:p>
          <a:p>
            <a:endParaRPr lang="en-US" sz="120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2011362"/>
          </a:xfrm>
        </p:spPr>
        <p:txBody>
          <a:bodyPr>
            <a:normAutofit fontScale="90000"/>
          </a:bodyPr>
          <a:lstStyle/>
          <a:p>
            <a:pPr algn="l"/>
            <a:r>
              <a:rPr lang="en-US" smtClean="0"/>
              <a:t>2. The same countries greatly opened and simplified their governments. (True of False?)</a:t>
            </a:r>
            <a:endParaRPr lang="en-US"/>
          </a:p>
        </p:txBody>
      </p:sp>
      <p:graphicFrame>
        <p:nvGraphicFramePr>
          <p:cNvPr id="4" name="Content Placeholder 3"/>
          <p:cNvGraphicFramePr>
            <a:graphicFrameLocks noGrp="1"/>
          </p:cNvGraphicFramePr>
          <p:nvPr>
            <p:ph idx="1"/>
          </p:nvPr>
        </p:nvGraphicFramePr>
        <p:xfrm>
          <a:off x="457200" y="2590800"/>
          <a:ext cx="7848600" cy="1920240"/>
        </p:xfrm>
        <a:graphic>
          <a:graphicData uri="http://schemas.openxmlformats.org/drawingml/2006/table">
            <a:tbl>
              <a:tblPr firstRow="1" bandRow="1">
                <a:tableStyleId>{5C22544A-7EE6-4342-B048-85BDC9FD1C3A}</a:tableStyleId>
              </a:tblPr>
              <a:tblGrid>
                <a:gridCol w="2438400"/>
                <a:gridCol w="685800"/>
                <a:gridCol w="4724400"/>
              </a:tblGrid>
              <a:tr h="370840">
                <a:tc>
                  <a:txBody>
                    <a:bodyPr/>
                    <a:lstStyle/>
                    <a:p>
                      <a:endParaRPr lang="en-US" sz="3600">
                        <a:solidFill>
                          <a:schemeClr val="tx1"/>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3600" smtClean="0">
                          <a:solidFill>
                            <a:schemeClr val="tx1"/>
                          </a:solidFill>
                          <a:sym typeface="Wingdings"/>
                        </a:rPr>
                        <a:t></a:t>
                      </a:r>
                      <a:endParaRPr lang="en-US" sz="3600" smtClean="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sz="3600" b="0" smtClean="0">
                          <a:solidFill>
                            <a:schemeClr val="tx1"/>
                          </a:solidFill>
                        </a:rPr>
                        <a:t>True</a:t>
                      </a:r>
                      <a:endParaRPr lang="en-US" sz="3600" b="0">
                        <a:solidFill>
                          <a:schemeClr val="tx1"/>
                        </a:solidFill>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370840">
                <a:tc>
                  <a:txBody>
                    <a:bodyPr/>
                    <a:lstStyle/>
                    <a:p>
                      <a:endParaRPr lang="en-US" sz="360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360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360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370840">
                <a:tc>
                  <a:txBody>
                    <a:bodyPr/>
                    <a:lstStyle/>
                    <a:p>
                      <a:endParaRPr lang="en-US" sz="3600">
                        <a:solidFill>
                          <a:schemeClr val="tx1"/>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360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sz="3600" smtClean="0">
                          <a:solidFill>
                            <a:schemeClr val="tx1"/>
                          </a:solidFill>
                        </a:rPr>
                        <a:t>False</a:t>
                      </a:r>
                      <a:endParaRPr lang="en-US" sz="3600">
                        <a:solidFill>
                          <a:schemeClr val="tx1"/>
                        </a:solidFill>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457200" y="1600200"/>
          <a:ext cx="8229600" cy="3870009"/>
        </p:xfrm>
        <a:graphic>
          <a:graphicData uri="http://schemas.openxmlformats.org/drawingml/2006/table">
            <a:tbl>
              <a:tblPr firstRow="1" bandRow="1">
                <a:tableStyleId>{5C22544A-7EE6-4342-B048-85BDC9FD1C3A}</a:tableStyleId>
              </a:tblPr>
              <a:tblGrid>
                <a:gridCol w="1524000"/>
                <a:gridCol w="1981200"/>
                <a:gridCol w="2209800"/>
                <a:gridCol w="2514600"/>
              </a:tblGrid>
              <a:tr h="1752600">
                <a:tc>
                  <a:txBody>
                    <a:bodyPr/>
                    <a:lstStyle/>
                    <a:p>
                      <a:endParaRPr lang="en-US" sz="2800"/>
                    </a:p>
                  </a:txBody>
                  <a:tcPr anchor="ctr"/>
                </a:tc>
                <a:tc>
                  <a:txBody>
                    <a:bodyPr/>
                    <a:lstStyle/>
                    <a:p>
                      <a:pPr algn="ctr"/>
                      <a:r>
                        <a:rPr lang="en-US" sz="2800" smtClean="0"/>
                        <a:t>Access to Information Laws</a:t>
                      </a:r>
                      <a:endParaRPr lang="en-US" sz="2800"/>
                    </a:p>
                  </a:txBody>
                  <a:tcPr anchor="ctr"/>
                </a:tc>
                <a:tc>
                  <a:txBody>
                    <a:bodyPr/>
                    <a:lstStyle/>
                    <a:p>
                      <a:pPr algn="ctr"/>
                      <a:r>
                        <a:rPr lang="en-US" sz="2800" smtClean="0"/>
                        <a:t>Assets</a:t>
                      </a:r>
                      <a:r>
                        <a:rPr lang="en-US" sz="2800" baseline="0" smtClean="0"/>
                        <a:t> declarations available to the public</a:t>
                      </a:r>
                      <a:endParaRPr lang="en-US" sz="2800"/>
                    </a:p>
                  </a:txBody>
                  <a:tcPr anchor="ctr"/>
                </a:tc>
                <a:tc>
                  <a:txBody>
                    <a:bodyPr/>
                    <a:lstStyle/>
                    <a:p>
                      <a:pPr algn="ctr"/>
                      <a:r>
                        <a:rPr lang="en-US" sz="2800" smtClean="0"/>
                        <a:t>Administrative simplification</a:t>
                      </a:r>
                      <a:endParaRPr lang="en-US" sz="2800"/>
                    </a:p>
                  </a:txBody>
                  <a:tcPr anchor="ctr"/>
                </a:tc>
              </a:tr>
              <a:tr h="690563">
                <a:tc>
                  <a:txBody>
                    <a:bodyPr/>
                    <a:lstStyle/>
                    <a:p>
                      <a:r>
                        <a:rPr lang="en-US" sz="2800" smtClean="0"/>
                        <a:t>Bulgaria</a:t>
                      </a:r>
                      <a:endParaRPr lang="en-US" sz="280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800" smtClean="0">
                          <a:solidFill>
                            <a:schemeClr val="tx1"/>
                          </a:solidFill>
                          <a:sym typeface="Wingdings"/>
                        </a:rPr>
                        <a:t></a:t>
                      </a:r>
                      <a:endParaRPr lang="en-US" sz="2800" smtClean="0">
                        <a:solidFill>
                          <a:schemeClr val="tx1"/>
                        </a:solidFill>
                      </a:endParaRPr>
                    </a:p>
                  </a:txBody>
                  <a:tcPr anchor="ctr"/>
                </a:tc>
                <a:tc>
                  <a:txBody>
                    <a:bodyPr/>
                    <a:lstStyle/>
                    <a:p>
                      <a:pPr algn="ctr"/>
                      <a:r>
                        <a:rPr lang="en-US" sz="2800" smtClean="0">
                          <a:solidFill>
                            <a:schemeClr val="tx1"/>
                          </a:solidFill>
                          <a:sym typeface="Wingdings"/>
                        </a:rPr>
                        <a:t></a:t>
                      </a:r>
                      <a:endParaRPr lang="en-US" sz="2800"/>
                    </a:p>
                  </a:txBody>
                  <a:tcPr anchor="ctr"/>
                </a:tc>
                <a:tc>
                  <a:txBody>
                    <a:bodyPr/>
                    <a:lstStyle/>
                    <a:p>
                      <a:pPr algn="ctr"/>
                      <a:r>
                        <a:rPr lang="en-US" sz="2800" smtClean="0">
                          <a:solidFill>
                            <a:schemeClr val="tx1"/>
                          </a:solidFill>
                          <a:sym typeface="Wingdings"/>
                        </a:rPr>
                        <a:t></a:t>
                      </a:r>
                      <a:endParaRPr lang="en-US" sz="2800"/>
                    </a:p>
                  </a:txBody>
                  <a:tcPr anchor="ctr"/>
                </a:tc>
              </a:tr>
              <a:tr h="690563">
                <a:tc>
                  <a:txBody>
                    <a:bodyPr/>
                    <a:lstStyle/>
                    <a:p>
                      <a:r>
                        <a:rPr lang="en-US" sz="2800" smtClean="0"/>
                        <a:t>Romania</a:t>
                      </a:r>
                      <a:endParaRPr lang="en-US" sz="2800"/>
                    </a:p>
                  </a:txBody>
                  <a:tcPr anchor="ctr"/>
                </a:tc>
                <a:tc>
                  <a:txBody>
                    <a:bodyPr/>
                    <a:lstStyle/>
                    <a:p>
                      <a:pPr algn="ctr"/>
                      <a:r>
                        <a:rPr lang="en-US" sz="2800" smtClean="0">
                          <a:solidFill>
                            <a:schemeClr val="tx1"/>
                          </a:solidFill>
                          <a:sym typeface="Wingdings"/>
                        </a:rPr>
                        <a:t></a:t>
                      </a:r>
                      <a:endParaRPr lang="en-US" sz="2800"/>
                    </a:p>
                  </a:txBody>
                  <a:tcPr anchor="ctr"/>
                </a:tc>
                <a:tc>
                  <a:txBody>
                    <a:bodyPr/>
                    <a:lstStyle/>
                    <a:p>
                      <a:pPr algn="ctr"/>
                      <a:r>
                        <a:rPr lang="en-US" sz="2800" smtClean="0">
                          <a:solidFill>
                            <a:schemeClr val="tx1"/>
                          </a:solidFill>
                          <a:sym typeface="Wingdings"/>
                        </a:rPr>
                        <a:t></a:t>
                      </a:r>
                      <a:endParaRPr lang="en-US" sz="2800"/>
                    </a:p>
                  </a:txBody>
                  <a:tcPr anchor="ctr"/>
                </a:tc>
                <a:tc>
                  <a:txBody>
                    <a:bodyPr/>
                    <a:lstStyle/>
                    <a:p>
                      <a:pPr algn="ctr"/>
                      <a:r>
                        <a:rPr lang="en-US" sz="2800" smtClean="0">
                          <a:solidFill>
                            <a:schemeClr val="tx1"/>
                          </a:solidFill>
                          <a:sym typeface="Wingdings"/>
                        </a:rPr>
                        <a:t></a:t>
                      </a:r>
                      <a:endParaRPr lang="en-US" sz="2800"/>
                    </a:p>
                  </a:txBody>
                  <a:tcPr anchor="ctr"/>
                </a:tc>
              </a:tr>
              <a:tr h="690563">
                <a:tc>
                  <a:txBody>
                    <a:bodyPr/>
                    <a:lstStyle/>
                    <a:p>
                      <a:r>
                        <a:rPr lang="en-US" sz="2800" smtClean="0"/>
                        <a:t>Georgia</a:t>
                      </a:r>
                      <a:endParaRPr lang="en-US" sz="2800"/>
                    </a:p>
                  </a:txBody>
                  <a:tcPr anchor="ctr"/>
                </a:tc>
                <a:tc>
                  <a:txBody>
                    <a:bodyPr/>
                    <a:lstStyle/>
                    <a:p>
                      <a:pPr algn="ctr"/>
                      <a:r>
                        <a:rPr lang="en-US" sz="2800" smtClean="0">
                          <a:solidFill>
                            <a:schemeClr val="tx1"/>
                          </a:solidFill>
                          <a:sym typeface="Wingdings"/>
                        </a:rPr>
                        <a:t></a:t>
                      </a:r>
                      <a:endParaRPr lang="en-US" sz="2800"/>
                    </a:p>
                  </a:txBody>
                  <a:tcPr anchor="ctr"/>
                </a:tc>
                <a:tc>
                  <a:txBody>
                    <a:bodyPr/>
                    <a:lstStyle/>
                    <a:p>
                      <a:pPr algn="ctr"/>
                      <a:r>
                        <a:rPr lang="en-US" sz="2800" smtClean="0">
                          <a:solidFill>
                            <a:schemeClr val="tx1"/>
                          </a:solidFill>
                          <a:sym typeface="Wingdings"/>
                        </a:rPr>
                        <a:t></a:t>
                      </a:r>
                      <a:endParaRPr lang="en-US" sz="2800"/>
                    </a:p>
                  </a:txBody>
                  <a:tcPr anchor="ctr"/>
                </a:tc>
                <a:tc>
                  <a:txBody>
                    <a:bodyPr/>
                    <a:lstStyle/>
                    <a:p>
                      <a:pPr algn="ctr"/>
                      <a:r>
                        <a:rPr lang="en-US" sz="2800" smtClean="0">
                          <a:solidFill>
                            <a:schemeClr val="tx1"/>
                          </a:solidFill>
                          <a:sym typeface="Wingdings"/>
                        </a:rPr>
                        <a:t></a:t>
                      </a:r>
                      <a:endParaRPr lang="en-US" sz="2800"/>
                    </a:p>
                  </a:txBody>
                  <a:tcPr anchor="ctr"/>
                </a:tc>
              </a:tr>
            </a:tbl>
          </a:graphicData>
        </a:graphic>
      </p:graphicFrame>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mtClean="0"/>
              <a:t>Declarations of Assets and Interests Online (Romania)</a:t>
            </a:r>
            <a:endParaRPr lang="en-US"/>
          </a:p>
        </p:txBody>
      </p:sp>
      <p:pic>
        <p:nvPicPr>
          <p:cNvPr id="1026" name="Picture 2"/>
          <p:cNvPicPr>
            <a:picLocks noChangeAspect="1" noChangeArrowheads="1"/>
          </p:cNvPicPr>
          <p:nvPr/>
        </p:nvPicPr>
        <p:blipFill>
          <a:blip r:embed="rId2" cstate="print"/>
          <a:srcRect r="22656"/>
          <a:stretch>
            <a:fillRect/>
          </a:stretch>
        </p:blipFill>
        <p:spPr bwMode="auto">
          <a:xfrm>
            <a:off x="1280160" y="1611745"/>
            <a:ext cx="6492240" cy="524625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mtClean="0"/>
              <a:t>Ambitious programs of administrative simplification</a:t>
            </a:r>
            <a:endParaRPr lang="en-US"/>
          </a:p>
        </p:txBody>
      </p:sp>
      <p:pic>
        <p:nvPicPr>
          <p:cNvPr id="2050" name="Picture 2"/>
          <p:cNvPicPr>
            <a:picLocks noChangeAspect="1" noChangeArrowheads="1"/>
          </p:cNvPicPr>
          <p:nvPr/>
        </p:nvPicPr>
        <p:blipFill>
          <a:blip r:embed="rId2" cstate="print"/>
          <a:srcRect/>
          <a:stretch>
            <a:fillRect/>
          </a:stretch>
        </p:blipFill>
        <p:spPr bwMode="auto">
          <a:xfrm>
            <a:off x="0" y="1524000"/>
            <a:ext cx="9144000" cy="1882588"/>
          </a:xfrm>
          <a:prstGeom prst="rect">
            <a:avLst/>
          </a:prstGeom>
          <a:noFill/>
          <a:ln w="9525">
            <a:noFill/>
            <a:miter lim="800000"/>
            <a:headEnd/>
            <a:tailEnd/>
          </a:ln>
        </p:spPr>
      </p:pic>
      <p:pic>
        <p:nvPicPr>
          <p:cNvPr id="2051" name="Picture 3"/>
          <p:cNvPicPr>
            <a:picLocks noChangeAspect="1" noChangeArrowheads="1"/>
          </p:cNvPicPr>
          <p:nvPr/>
        </p:nvPicPr>
        <p:blipFill>
          <a:blip r:embed="rId3" cstate="print"/>
          <a:srcRect/>
          <a:stretch>
            <a:fillRect/>
          </a:stretch>
        </p:blipFill>
        <p:spPr bwMode="auto">
          <a:xfrm>
            <a:off x="304800" y="3421549"/>
            <a:ext cx="8458200" cy="3436451"/>
          </a:xfrm>
          <a:prstGeom prst="rect">
            <a:avLst/>
          </a:prstGeom>
          <a:noFill/>
          <a:ln w="9525">
            <a:noFill/>
            <a:miter lim="800000"/>
            <a:headEnd/>
            <a:tailEnd/>
          </a:ln>
        </p:spPr>
      </p:pic>
      <p:sp>
        <p:nvSpPr>
          <p:cNvPr id="5" name="Oval 4"/>
          <p:cNvSpPr/>
          <p:nvPr/>
        </p:nvSpPr>
        <p:spPr>
          <a:xfrm>
            <a:off x="381000" y="2819400"/>
            <a:ext cx="990600" cy="762000"/>
          </a:xfrm>
          <a:prstGeom prst="ellipse">
            <a:avLst/>
          </a:prstGeom>
          <a:noFill/>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6" name="Oval 5"/>
          <p:cNvSpPr/>
          <p:nvPr/>
        </p:nvSpPr>
        <p:spPr>
          <a:xfrm>
            <a:off x="381000" y="5181600"/>
            <a:ext cx="838200" cy="304800"/>
          </a:xfrm>
          <a:prstGeom prst="ellipse">
            <a:avLst/>
          </a:prstGeom>
          <a:noFill/>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7" name="Oval 6"/>
          <p:cNvSpPr/>
          <p:nvPr/>
        </p:nvSpPr>
        <p:spPr>
          <a:xfrm>
            <a:off x="381000" y="6019800"/>
            <a:ext cx="762000" cy="381000"/>
          </a:xfrm>
          <a:prstGeom prst="ellipse">
            <a:avLst/>
          </a:prstGeom>
          <a:noFill/>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2011362"/>
          </a:xfrm>
        </p:spPr>
        <p:txBody>
          <a:bodyPr>
            <a:normAutofit/>
          </a:bodyPr>
          <a:lstStyle/>
          <a:p>
            <a:pPr algn="l"/>
            <a:r>
              <a:rPr lang="en-US" smtClean="0"/>
              <a:t>3. </a:t>
            </a:r>
            <a:r>
              <a:rPr lang="en-US" smtClean="0"/>
              <a:t>Corruption is corruption. </a:t>
            </a:r>
            <a:r>
              <a:rPr lang="en-US" smtClean="0"/>
              <a:t>(True of False?)</a:t>
            </a:r>
            <a:endParaRPr lang="en-US"/>
          </a:p>
        </p:txBody>
      </p:sp>
      <p:graphicFrame>
        <p:nvGraphicFramePr>
          <p:cNvPr id="4" name="Content Placeholder 3"/>
          <p:cNvGraphicFramePr>
            <a:graphicFrameLocks noGrp="1"/>
          </p:cNvGraphicFramePr>
          <p:nvPr>
            <p:ph idx="1"/>
          </p:nvPr>
        </p:nvGraphicFramePr>
        <p:xfrm>
          <a:off x="457200" y="2590800"/>
          <a:ext cx="7848600" cy="1920240"/>
        </p:xfrm>
        <a:graphic>
          <a:graphicData uri="http://schemas.openxmlformats.org/drawingml/2006/table">
            <a:tbl>
              <a:tblPr firstRow="1" bandRow="1">
                <a:tableStyleId>{5C22544A-7EE6-4342-B048-85BDC9FD1C3A}</a:tableStyleId>
              </a:tblPr>
              <a:tblGrid>
                <a:gridCol w="2438400"/>
                <a:gridCol w="685800"/>
                <a:gridCol w="4724400"/>
              </a:tblGrid>
              <a:tr h="370840">
                <a:tc>
                  <a:txBody>
                    <a:bodyPr/>
                    <a:lstStyle/>
                    <a:p>
                      <a:endParaRPr lang="en-US" sz="3600">
                        <a:solidFill>
                          <a:schemeClr val="tx1"/>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3600" smtClean="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sz="3600" b="0" smtClean="0">
                          <a:solidFill>
                            <a:schemeClr val="tx1"/>
                          </a:solidFill>
                        </a:rPr>
                        <a:t>True</a:t>
                      </a:r>
                      <a:endParaRPr lang="en-US" sz="3600" b="0">
                        <a:solidFill>
                          <a:schemeClr val="tx1"/>
                        </a:solidFill>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370840">
                <a:tc>
                  <a:txBody>
                    <a:bodyPr/>
                    <a:lstStyle/>
                    <a:p>
                      <a:endParaRPr lang="en-US" sz="360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360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360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370840">
                <a:tc>
                  <a:txBody>
                    <a:bodyPr/>
                    <a:lstStyle/>
                    <a:p>
                      <a:endParaRPr lang="en-US" sz="3600">
                        <a:solidFill>
                          <a:schemeClr val="tx1"/>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3600" smtClean="0">
                          <a:solidFill>
                            <a:schemeClr val="tx1"/>
                          </a:solidFill>
                          <a:sym typeface="Wingdings"/>
                        </a:rPr>
                        <a:t></a:t>
                      </a:r>
                      <a:endParaRPr lang="en-US" sz="3600" smtClean="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sz="3600" smtClean="0">
                          <a:solidFill>
                            <a:schemeClr val="tx1"/>
                          </a:solidFill>
                        </a:rPr>
                        <a:t>False</a:t>
                      </a:r>
                      <a:endParaRPr lang="en-US" sz="3600">
                        <a:solidFill>
                          <a:schemeClr val="tx1"/>
                        </a:solidFill>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bl>
          </a:graphicData>
        </a:graphic>
      </p:graphicFrame>
      <p:sp>
        <p:nvSpPr>
          <p:cNvPr id="5" name="TextBox 4"/>
          <p:cNvSpPr txBox="1"/>
          <p:nvPr/>
        </p:nvSpPr>
        <p:spPr>
          <a:xfrm>
            <a:off x="990600" y="5181600"/>
            <a:ext cx="7086600" cy="461665"/>
          </a:xfrm>
          <a:prstGeom prst="rect">
            <a:avLst/>
          </a:prstGeom>
          <a:noFill/>
        </p:spPr>
        <p:txBody>
          <a:bodyPr wrap="square" rtlCol="0">
            <a:spAutoFit/>
          </a:bodyPr>
          <a:lstStyle/>
          <a:p>
            <a:r>
              <a:rPr lang="en-US" sz="2400" smtClean="0"/>
              <a:t>There are wide variations across countries and sectors.</a:t>
            </a:r>
            <a:endParaRPr lang="en-US" sz="240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_rels/item5.xml.rels><?xml version="1.0" encoding="UTF-8" standalone="yes"?>
<Relationships xmlns="http://schemas.openxmlformats.org/package/2006/relationships"><Relationship Id="rId1" Type="http://schemas.openxmlformats.org/officeDocument/2006/relationships/customXmlProps" Target="itemProps5.xml"/></Relationships>
</file>

<file path=customXml/item1.xml><?xml version="1.0" encoding="utf-8"?>
<ct:contentTypeSchema xmlns:ct="http://schemas.microsoft.com/office/2006/metadata/contentType" xmlns:ma="http://schemas.microsoft.com/office/2006/metadata/properties/metaAttributes" ct:_="" ma:_="" ma:contentTypeName="Anti-Corruption Resource" ma:contentTypeID="0x010100DC9A8EB5B31BBE4B927B479E86025213" ma:contentTypeVersion="42" ma:contentTypeDescription="Anti-Corruption Related document, resource or publication" ma:contentTypeScope="" ma:versionID="1fd0ae55e917b88f693d9b9a5ade556d">
  <xsd:schema xmlns:xsd="http://www.w3.org/2001/XMLSchema" xmlns:p="http://schemas.microsoft.com/office/2006/metadata/properties" xmlns:ns2="620f46d8-b4fe-442b-8815-a7e39b8f3b40" xmlns:ns3="bc747e7d-fcce-48a8-83e0-b527e3e5c926" xmlns:ns4="99ba3666-c468-40e9-bd56-597aae9c8760" xmlns:ns5="390c1ab5-e6cd-425f-8622-fd486e46b594" xmlns:ns6="6c64ef79-0f10-4b9c-aff2-2f11c687336e" targetNamespace="http://schemas.microsoft.com/office/2006/metadata/properties" ma:root="true" ma:fieldsID="2bd19e3f1f105f4176b2b4e0bccd0194" ns2:_="" ns3:_="" ns4:_="" ns5:_="" ns6:_="">
    <xsd:import namespace="620f46d8-b4fe-442b-8815-a7e39b8f3b40"/>
    <xsd:import namespace="bc747e7d-fcce-48a8-83e0-b527e3e5c926"/>
    <xsd:import namespace="99ba3666-c468-40e9-bd56-597aae9c8760"/>
    <xsd:import namespace="390c1ab5-e6cd-425f-8622-fd486e46b594"/>
    <xsd:import namespace="6c64ef79-0f10-4b9c-aff2-2f11c687336e"/>
    <xsd:element name="properties">
      <xsd:complexType>
        <xsd:sequence>
          <xsd:element name="documentManagement">
            <xsd:complexType>
              <xsd:all>
                <xsd:element ref="ns2:Country" minOccurs="0"/>
                <xsd:element ref="ns2:Year" minOccurs="0"/>
                <xsd:element ref="ns3:_dlc_Exempt" minOccurs="0"/>
                <xsd:element ref="ns3:CopiedItemGUID" minOccurs="0"/>
                <xsd:element ref="ns3:Shared" minOccurs="0"/>
                <xsd:element ref="ns4:Region" minOccurs="0"/>
                <xsd:element ref="ns4:Sub_x002d_Region" minOccurs="0"/>
                <xsd:element ref="ns5:AC_x0020_Document_x0020_Categories" minOccurs="0"/>
                <xsd:element ref="ns5:Source_x0028_s_x0029_" minOccurs="0"/>
                <xsd:element ref="ns5:Geographical_x0020_Scope"/>
                <xsd:element ref="ns4:DLCPolicyLabelValue" minOccurs="0"/>
                <xsd:element ref="ns4:DLCPolicyLabelClientValue" minOccurs="0"/>
                <xsd:element ref="ns4:DLCPolicyLabelLock" minOccurs="0"/>
                <xsd:element ref="ns4:Highlights" minOccurs="0"/>
                <xsd:element ref="ns6:Organization" minOccurs="0"/>
                <xsd:element ref="ns6:Language" minOccurs="0"/>
                <xsd:element ref="ns6:ThemesV2" minOccurs="0"/>
              </xsd:all>
            </xsd:complexType>
          </xsd:element>
        </xsd:sequence>
      </xsd:complexType>
    </xsd:element>
  </xsd:schema>
  <xsd:schema xmlns:xsd="http://www.w3.org/2001/XMLSchema" xmlns:dms="http://schemas.microsoft.com/office/2006/documentManagement/types" targetNamespace="620f46d8-b4fe-442b-8815-a7e39b8f3b40" elementFormDefault="qualified">
    <xsd:import namespace="http://schemas.microsoft.com/office/2006/documentManagement/types"/>
    <xsd:element name="Country" ma:index="2" nillable="true" ma:displayName="Country" ma:list="54d111e7-ec3a-4ddc-9466-d0679ea2263d" ma:internalName="Country" ma:showField="Title" ma:web="2000ced0-f6e7-4054-b053-3bd517e73a42">
      <xsd:complexType>
        <xsd:complexContent>
          <xsd:extension base="dms:MultiChoiceLookup">
            <xsd:sequence>
              <xsd:element name="Value" type="dms:Lookup" maxOccurs="unbounded" minOccurs="0" nillable="true"/>
            </xsd:sequence>
          </xsd:extension>
        </xsd:complexContent>
      </xsd:complexType>
    </xsd:element>
    <xsd:element name="Year" ma:index="3" nillable="true" ma:displayName="Year" ma:default="&lt; 1999" ma:format="Dropdown" ma:internalName="Year">
      <xsd:simpleType>
        <xsd:restriction base="dms:Choice">
          <xsd:enumeration value="&lt; 1999"/>
          <xsd:enumeration value="2000"/>
          <xsd:enumeration value="2001"/>
          <xsd:enumeration value="2002"/>
          <xsd:enumeration value="2003"/>
          <xsd:enumeration value="2004"/>
          <xsd:enumeration value="2005"/>
          <xsd:enumeration value="2006"/>
          <xsd:enumeration value="2007"/>
          <xsd:enumeration value="2008"/>
          <xsd:enumeration value="2009"/>
          <xsd:enumeration value="2010"/>
          <xsd:enumeration value="2011"/>
          <xsd:enumeration value="2012"/>
          <xsd:enumeration value="2013"/>
          <xsd:enumeration value="2014"/>
          <xsd:enumeration value="2015"/>
        </xsd:restriction>
      </xsd:simpleType>
    </xsd:element>
  </xsd:schema>
  <xsd:schema xmlns:xsd="http://www.w3.org/2001/XMLSchema" xmlns:dms="http://schemas.microsoft.com/office/2006/documentManagement/types" targetNamespace="bc747e7d-fcce-48a8-83e0-b527e3e5c926" elementFormDefault="qualified">
    <xsd:import namespace="http://schemas.microsoft.com/office/2006/documentManagement/types"/>
    <xsd:element name="_dlc_Exempt" ma:index="8" nillable="true" ma:displayName="Exempt from Policy" ma:description="" ma:hidden="true" ma:internalName="_dlc_Exempt" ma:readOnly="true">
      <xsd:simpleType>
        <xsd:restriction base="dms:Unknown"/>
      </xsd:simpleType>
    </xsd:element>
    <xsd:element name="CopiedItemGUID" ma:index="9" nillable="true" ma:displayName="CopiedItemGUID" ma:default="No" ma:internalName="CopiedItemGUID" ma:readOnly="true">
      <xsd:simpleType>
        <xsd:restriction base="dms:Text">
          <xsd:maxLength value="255"/>
        </xsd:restriction>
      </xsd:simpleType>
    </xsd:element>
    <xsd:element name="Shared" ma:index="10" nillable="true" ma:displayName="Shared status" ma:default="Not shared" ma:format="Dropdown" ma:internalName="Shared" ma:readOnly="true">
      <xsd:simpleType>
        <xsd:restriction base="dms:Choice">
          <xsd:enumeration value="Not shared"/>
          <xsd:enumeration value="Shared internally"/>
          <xsd:enumeration value="Publically viewable"/>
        </xsd:restriction>
      </xsd:simpleType>
    </xsd:element>
  </xsd:schema>
  <xsd:schema xmlns:xsd="http://www.w3.org/2001/XMLSchema" xmlns:dms="http://schemas.microsoft.com/office/2006/documentManagement/types" targetNamespace="99ba3666-c468-40e9-bd56-597aae9c8760" elementFormDefault="qualified">
    <xsd:import namespace="http://schemas.microsoft.com/office/2006/documentManagement/types"/>
    <xsd:element name="Region" ma:index="14" nillable="true" ma:displayName="Region" ma:list="69717dfd-18d3-4360-b002-417881ec817c" ma:internalName="Region" ma:showField="Title" ma:web="2000ced0-f6e7-4054-b053-3bd517e73a42">
      <xsd:complexType>
        <xsd:complexContent>
          <xsd:extension base="dms:MultiChoiceLookup">
            <xsd:sequence>
              <xsd:element name="Value" type="dms:Lookup" maxOccurs="unbounded" minOccurs="0" nillable="true"/>
            </xsd:sequence>
          </xsd:extension>
        </xsd:complexContent>
      </xsd:complexType>
    </xsd:element>
    <xsd:element name="Sub_x002d_Region" ma:index="16" nillable="true" ma:displayName="Sub-Region" ma:list="8fdd1ff5-9e2f-4649-a86c-a54a5b230897" ma:internalName="Sub_x002d_Region" ma:showField="Title" ma:web="2000ced0-f6e7-4054-b053-3bd517e73a42">
      <xsd:complexType>
        <xsd:complexContent>
          <xsd:extension base="dms:MultiChoiceLookup">
            <xsd:sequence>
              <xsd:element name="Value" type="dms:Lookup" maxOccurs="unbounded" minOccurs="0" nillable="true"/>
            </xsd:sequence>
          </xsd:extension>
        </xsd:complexContent>
      </xsd:complexType>
    </xsd:element>
    <xsd:element name="DLCPolicyLabelValue" ma:index="20" nillable="true" ma:displayName="Label" ma:description="Stores the current value of the label." ma:internalName="DLCPolicyLabelValue" ma:readOnly="true">
      <xsd:simpleType>
        <xsd:restriction base="dms:Note"/>
      </xsd:simpleType>
    </xsd:element>
    <xsd:element name="DLCPolicyLabelClientValue" ma:index="21" nillable="true" ma:displayName="Client Label Value" ma:description="Stores the last label value computed on the client." ma:hidden="true" ma:internalName="DLCPolicyLabelClientValue" ma:readOnly="false">
      <xsd:simpleType>
        <xsd:restriction base="dms:Note"/>
      </xsd:simpleType>
    </xsd:element>
    <xsd:element name="DLCPolicyLabelLock" ma:index="22" nillable="true" ma:displayName="Label Locked" ma:description="Indicates whether the label should be updated when item properties are modified." ma:hidden="true" ma:internalName="DLCPolicyLabelLock" ma:readOnly="false">
      <xsd:simpleType>
        <xsd:restriction base="dms:Text"/>
      </xsd:simpleType>
    </xsd:element>
    <xsd:element name="Highlights" ma:index="23" nillable="true" ma:displayName="Highlights" ma:default="0" ma:internalName="Highlights">
      <xsd:simpleType>
        <xsd:restriction base="dms:Boolean"/>
      </xsd:simpleType>
    </xsd:element>
  </xsd:schema>
  <xsd:schema xmlns:xsd="http://www.w3.org/2001/XMLSchema" xmlns:dms="http://schemas.microsoft.com/office/2006/documentManagement/types" targetNamespace="390c1ab5-e6cd-425f-8622-fd486e46b594" elementFormDefault="qualified">
    <xsd:import namespace="http://schemas.microsoft.com/office/2006/documentManagement/types"/>
    <xsd:element name="AC_x0020_Document_x0020_Categories" ma:index="17" nillable="true" ma:displayName="Document Category" ma:description="Anti-Corruption Document Categories" ma:format="Dropdown" ma:internalName="AC_x0020_Document_x0020_Categories">
      <xsd:simpleType>
        <xsd:restriction base="dms:Choice">
          <xsd:enumeration value="Anti-corruption laws"/>
          <xsd:enumeration value="Anti-corruption strategies &amp; Action Plans"/>
          <xsd:enumeration value="Asset Declaration Forms"/>
          <xsd:enumeration value="Assessments"/>
          <xsd:enumeration value="Brochures"/>
          <xsd:enumeration value="Books"/>
          <xsd:enumeration value="Case studies"/>
          <xsd:enumeration value="Codes of conduct"/>
          <xsd:enumeration value="Comparative Experiences"/>
          <xsd:enumeration value="Conference reports"/>
          <xsd:enumeration value="Consultative reports"/>
          <xsd:enumeration value="Consolidated Replies"/>
          <xsd:enumeration value="Country profiles"/>
          <xsd:enumeration value="Feasibility study"/>
          <xsd:enumeration value="Gift Policies"/>
          <xsd:enumeration value="Indicators"/>
          <xsd:enumeration value="Institutional Development Plans"/>
          <xsd:enumeration value="International Law"/>
          <xsd:enumeration value="Issue Briefs"/>
          <xsd:enumeration value="Knowledge Products"/>
          <xsd:enumeration value="Mission Reports"/>
          <xsd:enumeration value="National legislation and regulations"/>
          <xsd:enumeration value="Other"/>
          <xsd:enumeration value="Posters/Flyers"/>
          <xsd:enumeration value="PowerPoint Presentations"/>
          <xsd:enumeration value="Press Release"/>
          <xsd:enumeration value="Project Documents"/>
          <xsd:enumeration value="Project Progress Reports"/>
          <xsd:enumeration value="Project Proposals"/>
          <xsd:enumeration value="Research"/>
          <xsd:enumeration value="Speeches"/>
          <xsd:enumeration value="Thematic Reports"/>
          <xsd:enumeration value="Toolkits"/>
          <xsd:enumeration value="TOR"/>
          <xsd:enumeration value="UNCAC Gap Analysis"/>
          <xsd:enumeration value="UNCAC Self Assessments"/>
        </xsd:restriction>
      </xsd:simpleType>
    </xsd:element>
    <xsd:element name="Source_x0028_s_x0029_" ma:index="18" nillable="true" ma:displayName="Source" ma:internalName="Source_x0028_s_x0029_">
      <xsd:simpleType>
        <xsd:restriction base="dms:Text">
          <xsd:maxLength value="255"/>
        </xsd:restriction>
      </xsd:simpleType>
    </xsd:element>
    <xsd:element name="Geographical_x0020_Scope" ma:index="19" ma:displayName="Geographical Scope" ma:format="Dropdown" ma:internalName="Geographical_x0020_Scope0" ma:readOnly="false">
      <xsd:simpleType>
        <xsd:restriction base="dms:Choice">
          <xsd:enumeration value="National"/>
          <xsd:enumeration value="Sub-Regional"/>
          <xsd:enumeration value="Regional"/>
          <xsd:enumeration value="Global"/>
        </xsd:restriction>
      </xsd:simpleType>
    </xsd:element>
  </xsd:schema>
  <xsd:schema xmlns:xsd="http://www.w3.org/2001/XMLSchema" xmlns:dms="http://schemas.microsoft.com/office/2006/documentManagement/types" targetNamespace="6c64ef79-0f10-4b9c-aff2-2f11c687336e" elementFormDefault="qualified">
    <xsd:import namespace="http://schemas.microsoft.com/office/2006/documentManagement/types"/>
    <xsd:element name="Organization" ma:index="24" nillable="true" ma:displayName="Organization" ma:list="fd7cd562-9c1b-4c94-b7b0-00847a9ed410" ma:internalName="Organization" ma:showField="Title" ma:web="2000ced0-f6e7-4054-b053-3bd517e73a42">
      <xsd:complexType>
        <xsd:complexContent>
          <xsd:extension base="dms:MultiChoiceLookup">
            <xsd:sequence>
              <xsd:element name="Value" type="dms:Lookup" maxOccurs="unbounded" minOccurs="0" nillable="true"/>
            </xsd:sequence>
          </xsd:extension>
        </xsd:complexContent>
      </xsd:complexType>
    </xsd:element>
    <xsd:element name="Language" ma:index="25" nillable="true" ma:displayName="Language" ma:default="English" ma:description="document language" ma:format="Dropdown" ma:internalName="Language">
      <xsd:simpleType>
        <xsd:restriction base="dms:Choice">
          <xsd:enumeration value="English"/>
          <xsd:enumeration value="French"/>
          <xsd:enumeration value="Arabic"/>
          <xsd:enumeration value="Spanish"/>
          <xsd:enumeration value="Russian"/>
          <xsd:enumeration value="Chinese"/>
        </xsd:restriction>
      </xsd:simpleType>
    </xsd:element>
    <xsd:element name="ThemesV2" ma:index="26" nillable="true" ma:displayName="Themes" ma:list="{3d8f2135-f7b4-4526-9ed2-ef02edb465ac}" ma:internalName="ThemesV2" ma:showField="Title">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12"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documentManagement>
    <Sub_x002d_Region xmlns="99ba3666-c468-40e9-bd56-597aae9c8760">
      <Value>4</Value>
    </Sub_x002d_Region>
    <Region xmlns="99ba3666-c468-40e9-bd56-597aae9c8760">
      <Value>3</Value>
    </Region>
    <Highlights xmlns="99ba3666-c468-40e9-bd56-597aae9c8760">false</Highlights>
    <Language xmlns="6c64ef79-0f10-4b9c-aff2-2f11c687336e">English</Language>
    <Organization xmlns="6c64ef79-0f10-4b9c-aff2-2f11c687336e">
      <Value>7</Value>
    </Organization>
    <Year xmlns="620f46d8-b4fe-442b-8815-a7e39b8f3b40">2011</Year>
    <Country xmlns="620f46d8-b4fe-442b-8815-a7e39b8f3b40">
      <Value>39</Value>
    </Country>
    <DLCPolicyLabelClientValue xmlns="99ba3666-c468-40e9-bd56-597aae9c8760" xsi:nil="true"/>
    <DLCPolicyLabelLock xmlns="99ba3666-c468-40e9-bd56-597aae9c8760" xsi:nil="true"/>
    <AC_x0020_Document_x0020_Categories xmlns="390c1ab5-e6cd-425f-8622-fd486e46b594">Conference reports</AC_x0020_Document_x0020_Categories>
    <Source_x0028_s_x0029_ xmlns="390c1ab5-e6cd-425f-8622-fd486e46b594" xsi:nil="true"/>
    <ThemesV2 xmlns="6c64ef79-0f10-4b9c-aff2-2f11c687336e">
      <Value>14</Value>
    </ThemesV2>
    <Geographical_x0020_Scope xmlns="390c1ab5-e6cd-425f-8622-fd486e46b594">National</Geographical_x0020_Scope>
  </documentManagement>
</p:properties>
</file>

<file path=customXml/item4.xml><?xml version="1.0" encoding="utf-8"?>
<?mso-contentType ?>
<customXsn xmlns="http://schemas.microsoft.com/office/2006/metadata/customXsn">
  <xsnLocation/>
  <cached>True</cached>
  <openByDefault>True</openByDefault>
  <xsnScope/>
</customXsn>
</file>

<file path=customXml/item5.xml><?xml version="1.0" encoding="utf-8"?>
<?mso-contentType ?>
<p:Policy xmlns:p="office.server.policy" id="" local="true">
  <p:Name>Anti-Corruption Resource</p:Name>
  <p:Description>UNDP Anti-Corruption Portal Information Management Policy </p:Description>
  <p:Statement>Posting ideas, examples and solutions on a space sponsored by the United Nations brings them into the public domain. In order to ensure that contributors are sufficiently recognized for their ideas and innovations, the Solution Networks of Asia-Pacific (SNAP) Portal has a “Creative Commons” license. </p:Statement>
  <p:PolicyItems/>
</p:Policy>
</file>

<file path=customXml/itemProps1.xml><?xml version="1.0" encoding="utf-8"?>
<ds:datastoreItem xmlns:ds="http://schemas.openxmlformats.org/officeDocument/2006/customXml" ds:itemID="{C99B2FB5-D593-49CB-B8D6-BECE3BC43EA4}"/>
</file>

<file path=customXml/itemProps2.xml><?xml version="1.0" encoding="utf-8"?>
<ds:datastoreItem xmlns:ds="http://schemas.openxmlformats.org/officeDocument/2006/customXml" ds:itemID="{1759E3C7-63F5-447A-A46E-AC6BE178B266}"/>
</file>

<file path=customXml/itemProps3.xml><?xml version="1.0" encoding="utf-8"?>
<ds:datastoreItem xmlns:ds="http://schemas.openxmlformats.org/officeDocument/2006/customXml" ds:itemID="{4FADD6A6-EEB7-4AF2-9B58-6404A864B9F7}"/>
</file>

<file path=customXml/itemProps4.xml><?xml version="1.0" encoding="utf-8"?>
<ds:datastoreItem xmlns:ds="http://schemas.openxmlformats.org/officeDocument/2006/customXml" ds:itemID="{39B4BFD7-01B7-440B-B08F-91C10BA119C7}"/>
</file>

<file path=customXml/itemProps5.xml><?xml version="1.0" encoding="utf-8"?>
<ds:datastoreItem xmlns:ds="http://schemas.openxmlformats.org/officeDocument/2006/customXml" ds:itemID="{22604D60-A0EF-4E48-B9CC-252653643EDB}"/>
</file>

<file path=docProps/app.xml><?xml version="1.0" encoding="utf-8"?>
<Properties xmlns="http://schemas.openxmlformats.org/officeDocument/2006/extended-properties" xmlns:vt="http://schemas.openxmlformats.org/officeDocument/2006/docPropsVTypes">
  <TotalTime>562</TotalTime>
  <Words>400</Words>
  <Application>Microsoft Office PowerPoint</Application>
  <PresentationFormat>On-screen Show (4:3)</PresentationFormat>
  <Paragraphs>65</Paragraphs>
  <Slides>15</Slides>
  <Notes>1</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Office Theme</vt:lpstr>
      <vt:lpstr>Which Speaks Louder?    Actions         or    Words</vt:lpstr>
      <vt:lpstr>1. Corruption is an intractible problem that takes generations to reduce. (True of False?)</vt:lpstr>
      <vt:lpstr>Some transition countries saw administrative corruption fall from 2002 to 2005</vt:lpstr>
      <vt:lpstr>… and again from 2005 to 2008</vt:lpstr>
      <vt:lpstr>2. The same countries greatly opened and simplified their governments. (True of False?)</vt:lpstr>
      <vt:lpstr>Slide 6</vt:lpstr>
      <vt:lpstr>Declarations of Assets and Interests Online (Romania)</vt:lpstr>
      <vt:lpstr>Ambitious programs of administrative simplification</vt:lpstr>
      <vt:lpstr>3. Corruption is corruption. (True of False?)</vt:lpstr>
      <vt:lpstr>Reductions focused in certain areas 2002-2005</vt:lpstr>
      <vt:lpstr>4. Technical solutions can help reduce corruption. (True of False?)</vt:lpstr>
      <vt:lpstr>Reducing Customs Clearance Times at  Constanta, Romania </vt:lpstr>
      <vt:lpstr>5. Technical solutions are sufficient for reducing corruption. (True of False?)</vt:lpstr>
      <vt:lpstr>Political Will=Real Action</vt:lpstr>
      <vt:lpstr>What will be Vietnam’s bold step to shift expectations and reduce corruption?</vt:lpstr>
    </vt:vector>
  </TitlesOfParts>
  <Company>The World Bank Group</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ACD10-RTW-Session1-Overview-Actions Speak Louder than Words - draft 4</dc:title>
  <dc:creator>wb113119</dc:creator>
  <cp:lastModifiedBy>wb113119</cp:lastModifiedBy>
  <cp:revision>63</cp:revision>
  <dcterms:created xsi:type="dcterms:W3CDTF">2011-10-26T20:53:17Z</dcterms:created>
  <dcterms:modified xsi:type="dcterms:W3CDTF">2011-11-11T04:48:27Z</dcterms:modified>
  <cp:contentType>Anti-Corruption Resource</cp:contentTyp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0x010100DC9A8EB5B31BBE4B927B479E86025213</vt:lpwstr>
  </property>
</Properties>
</file>