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customXml/itemProps4.xml" ContentType="application/vnd.openxmlformats-officedocument.customXmlProperties+xml"/>
  <Override PartName="/customXml/itemProps5.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6" r:id="rId7"/>
    <p:sldId id="267" r:id="rId8"/>
    <p:sldId id="269" r:id="rId9"/>
    <p:sldId id="270" r:id="rId10"/>
    <p:sldId id="271" r:id="rId11"/>
    <p:sldId id="263" r:id="rId12"/>
    <p:sldId id="262" r:id="rId13"/>
    <p:sldId id="264"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iro.acuna"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01" autoAdjust="0"/>
    <p:restoredTop sz="94660"/>
  </p:normalViewPr>
  <p:slideViewPr>
    <p:cSldViewPr>
      <p:cViewPr varScale="1">
        <p:scale>
          <a:sx n="103" d="100"/>
          <a:sy n="103" d="100"/>
        </p:scale>
        <p:origin x="-45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26" Type="http://schemas.openxmlformats.org/officeDocument/2006/relationships/customXml" Target="../customXml/item5.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5"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2" Type="http://schemas.openxmlformats.org/officeDocument/2006/relationships/oleObject" Target="Classeur2"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TT73\Publications\YIS\Graphs\VN%20graphs\C_and_cross_tab_Mar2011.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file:///C:\Users\razafindrakoto\Documents\axe%203\data%20pour%20graph%20GCB.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lrMapOvr bg1="lt1" tx1="dk1" bg2="lt2" tx2="dk2" accent1="accent1" accent2="accent2" accent3="accent3" accent4="accent4" accent5="accent5" accent6="accent6" hlink="hlink" folHlink="folHlink"/>
  <c:chart>
    <c:title>
      <c:tx>
        <c:rich>
          <a:bodyPr/>
          <a:lstStyle/>
          <a:p>
            <a:pPr>
              <a:defRPr/>
            </a:pPr>
            <a:r>
              <a:rPr lang="en-US" sz="1400" dirty="0">
                <a:latin typeface="Calibri" pitchFamily="34" charset="0"/>
                <a:cs typeface="Calibri" pitchFamily="34" charset="0"/>
              </a:rPr>
              <a:t>A clear trend in urban Vietnamese perception: corruption is increasing in Vietnam </a:t>
            </a:r>
          </a:p>
        </c:rich>
      </c:tx>
      <c:layout>
        <c:manualLayout>
          <c:xMode val="edge"/>
          <c:yMode val="edge"/>
          <c:x val="0.1392559523809524"/>
          <c:y val="0"/>
        </c:manualLayout>
      </c:layout>
    </c:title>
    <c:view3D>
      <c:rotX val="40"/>
      <c:depthPercent val="100"/>
      <c:perspective val="0"/>
    </c:view3D>
    <c:plotArea>
      <c:layout/>
      <c:pie3DChart>
        <c:varyColors val="1"/>
        <c:ser>
          <c:idx val="0"/>
          <c:order val="0"/>
          <c:explosion val="25"/>
          <c:dPt>
            <c:idx val="0"/>
            <c:spPr>
              <a:solidFill>
                <a:schemeClr val="accent2">
                  <a:lumMod val="75000"/>
                </a:schemeClr>
              </a:solidFill>
            </c:spPr>
          </c:dPt>
          <c:dPt>
            <c:idx val="2"/>
            <c:spPr>
              <a:solidFill>
                <a:srgbClr val="F4F298"/>
              </a:solidFill>
            </c:spPr>
          </c:dPt>
          <c:dPt>
            <c:idx val="3"/>
            <c:spPr>
              <a:solidFill>
                <a:srgbClr val="0070C0"/>
              </a:solidFill>
            </c:spPr>
          </c:dPt>
          <c:dPt>
            <c:idx val="4"/>
            <c:spPr>
              <a:solidFill>
                <a:srgbClr val="00B0F0"/>
              </a:solidFill>
            </c:spPr>
          </c:dPt>
          <c:dPt>
            <c:idx val="5"/>
            <c:spPr>
              <a:solidFill>
                <a:schemeClr val="tx1">
                  <a:lumMod val="50000"/>
                  <a:lumOff val="50000"/>
                </a:schemeClr>
              </a:solidFill>
            </c:spPr>
          </c:dPt>
          <c:dLbls>
            <c:dLbl>
              <c:idx val="0"/>
              <c:layout>
                <c:manualLayout>
                  <c:x val="-1.075753461851753E-2"/>
                  <c:y val="-8.9957176405580958E-2"/>
                </c:manualLayout>
              </c:layout>
              <c:tx>
                <c:rich>
                  <a:bodyPr/>
                  <a:lstStyle/>
                  <a:p>
                    <a:r>
                      <a:rPr lang="en-US"/>
                      <a:t>Increased  a lot</a:t>
                    </a:r>
                  </a:p>
                  <a:p>
                    <a:r>
                      <a:rPr lang="en-US"/>
                      <a:t> 36%</a:t>
                    </a:r>
                  </a:p>
                </c:rich>
              </c:tx>
              <c:showCatName val="1"/>
              <c:showPercent val="1"/>
            </c:dLbl>
            <c:dLbl>
              <c:idx val="1"/>
              <c:layout>
                <c:manualLayout>
                  <c:x val="0.21156009593628392"/>
                  <c:y val="-7.2850877192982472E-2"/>
                </c:manualLayout>
              </c:layout>
              <c:tx>
                <c:rich>
                  <a:bodyPr/>
                  <a:lstStyle/>
                  <a:p>
                    <a:pPr>
                      <a:defRPr>
                        <a:solidFill>
                          <a:schemeClr val="tx1"/>
                        </a:solidFill>
                      </a:defRPr>
                    </a:pPr>
                    <a:r>
                      <a:rPr lang="en-US">
                        <a:solidFill>
                          <a:schemeClr val="tx1"/>
                        </a:solidFill>
                      </a:rPr>
                      <a:t>Increased  a little 26%</a:t>
                    </a:r>
                  </a:p>
                </c:rich>
              </c:tx>
              <c:spPr/>
              <c:showCatName val="1"/>
              <c:showPercent val="1"/>
            </c:dLbl>
            <c:dLbl>
              <c:idx val="2"/>
              <c:layout/>
              <c:tx>
                <c:rich>
                  <a:bodyPr/>
                  <a:lstStyle/>
                  <a:p>
                    <a:r>
                      <a:rPr lang="en-US"/>
                      <a:t>Stayed the same 18%</a:t>
                    </a:r>
                  </a:p>
                </c:rich>
              </c:tx>
              <c:showCatName val="1"/>
              <c:showPercent val="1"/>
            </c:dLbl>
            <c:dLbl>
              <c:idx val="3"/>
              <c:layout/>
              <c:tx>
                <c:rich>
                  <a:bodyPr/>
                  <a:lstStyle/>
                  <a:p>
                    <a:r>
                      <a:rPr lang="en-US"/>
                      <a:t>Decreased a little</a:t>
                    </a:r>
                  </a:p>
                  <a:p>
                    <a:r>
                      <a:rPr lang="en-US"/>
                      <a:t>15%</a:t>
                    </a:r>
                  </a:p>
                </c:rich>
              </c:tx>
              <c:showCatName val="1"/>
              <c:showPercent val="1"/>
            </c:dLbl>
            <c:dLbl>
              <c:idx val="4"/>
              <c:layout/>
              <c:tx>
                <c:rich>
                  <a:bodyPr/>
                  <a:lstStyle/>
                  <a:p>
                    <a:pPr>
                      <a:defRPr/>
                    </a:pPr>
                    <a:r>
                      <a:rPr lang="en-US"/>
                      <a:t> Decreased a lot  3%</a:t>
                    </a:r>
                  </a:p>
                </c:rich>
              </c:tx>
              <c:spPr>
                <a:noFill/>
                <a:ln>
                  <a:noFill/>
                </a:ln>
              </c:spPr>
              <c:showCatName val="1"/>
              <c:showPercent val="1"/>
            </c:dLbl>
            <c:dLbl>
              <c:idx val="5"/>
              <c:layout/>
              <c:tx>
                <c:rich>
                  <a:bodyPr/>
                  <a:lstStyle/>
                  <a:p>
                    <a:r>
                      <a:rPr lang="en-US" dirty="0" smtClean="0"/>
                      <a:t>Don't know</a:t>
                    </a:r>
                    <a:endParaRPr lang="en-US" dirty="0"/>
                  </a:p>
                </c:rich>
              </c:tx>
              <c:showCatName val="1"/>
              <c:showPercent val="1"/>
            </c:dLbl>
            <c:showCatName val="1"/>
            <c:showPercent val="1"/>
            <c:showLeaderLines val="1"/>
          </c:dLbls>
          <c:cat>
            <c:strRef>
              <c:f>data!$G$12:$G$17</c:f>
              <c:strCache>
                <c:ptCount val="6"/>
                <c:pt idx="0">
                  <c:v>Increased a lot</c:v>
                </c:pt>
                <c:pt idx="1">
                  <c:v>Increased a little</c:v>
                </c:pt>
                <c:pt idx="2">
                  <c:v>Stayed the same</c:v>
                </c:pt>
                <c:pt idx="3">
                  <c:v>Decreased a little</c:v>
                </c:pt>
                <c:pt idx="4">
                  <c:v>Decreased a lot</c:v>
                </c:pt>
                <c:pt idx="5">
                  <c:v>I don't know</c:v>
                </c:pt>
              </c:strCache>
            </c:strRef>
          </c:cat>
          <c:val>
            <c:numRef>
              <c:f>data!$H$12:$H$17</c:f>
              <c:numCache>
                <c:formatCode>0%</c:formatCode>
                <c:ptCount val="6"/>
                <c:pt idx="0">
                  <c:v>0.35730000000000162</c:v>
                </c:pt>
                <c:pt idx="1">
                  <c:v>0.25679999999999997</c:v>
                </c:pt>
                <c:pt idx="2">
                  <c:v>0.18370000000000081</c:v>
                </c:pt>
                <c:pt idx="3">
                  <c:v>0.14800000000000021</c:v>
                </c:pt>
                <c:pt idx="4">
                  <c:v>2.8899999999999999E-2</c:v>
                </c:pt>
                <c:pt idx="5">
                  <c:v>2.5300000000000041E-2</c:v>
                </c:pt>
              </c:numCache>
            </c:numRef>
          </c:val>
        </c:ser>
        <c:dLbls>
          <c:showCatName val="1"/>
          <c:showPercent val="1"/>
        </c:dLbls>
      </c:pie3DChart>
    </c:plotArea>
    <c:plotVisOnly val="1"/>
  </c:chart>
  <c:txPr>
    <a:bodyPr/>
    <a:lstStyle/>
    <a:p>
      <a:pPr>
        <a:defRPr sz="800"/>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a:t>How serious is your provincial government in dealing with corruption?</a:t>
            </a:r>
          </a:p>
        </c:rich>
      </c:tx>
      <c:layout/>
    </c:title>
    <c:view3D>
      <c:rotX val="30"/>
      <c:perspective val="30"/>
    </c:view3D>
    <c:plotArea>
      <c:layout>
        <c:manualLayout>
          <c:layoutTarget val="inner"/>
          <c:xMode val="edge"/>
          <c:yMode val="edge"/>
          <c:x val="0"/>
          <c:y val="0.23642735834491271"/>
          <c:w val="0.9182098765432104"/>
          <c:h val="0.66038057742782164"/>
        </c:manualLayout>
      </c:layout>
      <c:pie3DChart>
        <c:varyColors val="1"/>
        <c:ser>
          <c:idx val="0"/>
          <c:order val="0"/>
          <c:tx>
            <c:strRef>
              <c:f>Sheet1!$A$5</c:f>
              <c:strCache>
                <c:ptCount val="1"/>
                <c:pt idx="0">
                  <c:v>How serious is your provincial government in dealing with corruption?</c:v>
                </c:pt>
              </c:strCache>
            </c:strRef>
          </c:tx>
          <c:explosion val="25"/>
          <c:dLbls>
            <c:showCatName val="1"/>
            <c:showPercent val="1"/>
            <c:showLeaderLines val="1"/>
          </c:dLbls>
          <c:cat>
            <c:strRef>
              <c:f>Sheet1!$B$4:$D$4</c:f>
              <c:strCache>
                <c:ptCount val="3"/>
                <c:pt idx="0">
                  <c:v>Not Serious</c:v>
                </c:pt>
                <c:pt idx="1">
                  <c:v>Serious</c:v>
                </c:pt>
                <c:pt idx="2">
                  <c:v>Don't Know</c:v>
                </c:pt>
              </c:strCache>
            </c:strRef>
          </c:cat>
          <c:val>
            <c:numRef>
              <c:f>Sheet1!$B$5:$D$5</c:f>
              <c:numCache>
                <c:formatCode>General</c:formatCode>
                <c:ptCount val="3"/>
                <c:pt idx="0">
                  <c:v>31</c:v>
                </c:pt>
                <c:pt idx="1">
                  <c:v>29</c:v>
                </c:pt>
                <c:pt idx="2">
                  <c:v>37</c:v>
                </c:pt>
              </c:numCache>
            </c:numRef>
          </c:val>
        </c:ser>
        <c:dLbls>
          <c:showCatName val="1"/>
          <c:showPercent val="1"/>
        </c:dLbls>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1"/>
  <c:chart>
    <c:plotArea>
      <c:layout>
        <c:manualLayout>
          <c:layoutTarget val="inner"/>
          <c:xMode val="edge"/>
          <c:yMode val="edge"/>
          <c:x val="9.7952544238421813E-2"/>
          <c:y val="3.1063135289906983E-2"/>
          <c:w val="0.86959383202099905"/>
          <c:h val="0.57974440467668908"/>
        </c:manualLayout>
      </c:layout>
      <c:barChart>
        <c:barDir val="bar"/>
        <c:grouping val="percentStacked"/>
        <c:ser>
          <c:idx val="0"/>
          <c:order val="0"/>
          <c:tx>
            <c:strRef>
              <c:f>'B1_Ykien_hanhvi graph EN'!$A$25</c:f>
              <c:strCache>
                <c:ptCount val="1"/>
                <c:pt idx="0">
                  <c:v>Consider 7 behaviours as wrong</c:v>
                </c:pt>
              </c:strCache>
            </c:strRef>
          </c:tx>
          <c:spPr>
            <a:solidFill>
              <a:srgbClr val="37BEB0"/>
            </a:solidFill>
            <a:ln w="9525">
              <a:noFill/>
            </a:ln>
            <a:effectLst/>
          </c:spPr>
          <c:dLbls>
            <c:showVal val="1"/>
          </c:dLbls>
          <c:cat>
            <c:strRef>
              <c:f>'B1_Ykien_hanhvi graph EN'!$B$24:$C$24</c:f>
              <c:strCache>
                <c:ptCount val="2"/>
                <c:pt idx="0">
                  <c:v>Youth</c:v>
                </c:pt>
                <c:pt idx="1">
                  <c:v>Adult</c:v>
                </c:pt>
              </c:strCache>
            </c:strRef>
          </c:cat>
          <c:val>
            <c:numRef>
              <c:f>'B1_Ykien_hanhvi graph EN'!$B$25:$C$25</c:f>
              <c:numCache>
                <c:formatCode>0</c:formatCode>
                <c:ptCount val="2"/>
                <c:pt idx="0">
                  <c:v>53.271550228590144</c:v>
                </c:pt>
                <c:pt idx="1">
                  <c:v>68.963202124500285</c:v>
                </c:pt>
              </c:numCache>
            </c:numRef>
          </c:val>
        </c:ser>
        <c:ser>
          <c:idx val="1"/>
          <c:order val="1"/>
          <c:tx>
            <c:strRef>
              <c:f>'B1_Ykien_hanhvi graph EN'!$A$26</c:f>
              <c:strCache>
                <c:ptCount val="1"/>
                <c:pt idx="0">
                  <c:v>Consider 6 behaviours as wrong</c:v>
                </c:pt>
              </c:strCache>
            </c:strRef>
          </c:tx>
          <c:spPr>
            <a:solidFill>
              <a:srgbClr val="92D050"/>
            </a:solidFill>
            <a:ln w="9525">
              <a:noFill/>
            </a:ln>
            <a:effectLst/>
          </c:spPr>
          <c:dLbls>
            <c:showVal val="1"/>
          </c:dLbls>
          <c:cat>
            <c:strRef>
              <c:f>'B1_Ykien_hanhvi graph EN'!$B$24:$C$24</c:f>
              <c:strCache>
                <c:ptCount val="2"/>
                <c:pt idx="0">
                  <c:v>Youth</c:v>
                </c:pt>
                <c:pt idx="1">
                  <c:v>Adult</c:v>
                </c:pt>
              </c:strCache>
            </c:strRef>
          </c:cat>
          <c:val>
            <c:numRef>
              <c:f>'B1_Ykien_hanhvi graph EN'!$B$26:$C$26</c:f>
              <c:numCache>
                <c:formatCode>0</c:formatCode>
                <c:ptCount val="2"/>
                <c:pt idx="0">
                  <c:v>25.823743298131749</c:v>
                </c:pt>
                <c:pt idx="1">
                  <c:v>16.161380714576733</c:v>
                </c:pt>
              </c:numCache>
            </c:numRef>
          </c:val>
        </c:ser>
        <c:ser>
          <c:idx val="2"/>
          <c:order val="2"/>
          <c:tx>
            <c:strRef>
              <c:f>'B1_Ykien_hanhvi graph EN'!$A$27</c:f>
              <c:strCache>
                <c:ptCount val="1"/>
                <c:pt idx="0">
                  <c:v>Consider 5 behaviours as wrong</c:v>
                </c:pt>
              </c:strCache>
            </c:strRef>
          </c:tx>
          <c:spPr>
            <a:solidFill>
              <a:srgbClr val="FED62A"/>
            </a:solidFill>
            <a:ln w="9525">
              <a:noFill/>
            </a:ln>
            <a:effectLst/>
          </c:spPr>
          <c:dLbls>
            <c:showVal val="1"/>
          </c:dLbls>
          <c:cat>
            <c:strRef>
              <c:f>'B1_Ykien_hanhvi graph EN'!$B$24:$C$24</c:f>
              <c:strCache>
                <c:ptCount val="2"/>
                <c:pt idx="0">
                  <c:v>Youth</c:v>
                </c:pt>
                <c:pt idx="1">
                  <c:v>Adult</c:v>
                </c:pt>
              </c:strCache>
            </c:strRef>
          </c:cat>
          <c:val>
            <c:numRef>
              <c:f>'B1_Ykien_hanhvi graph EN'!$B$27:$C$27</c:f>
              <c:numCache>
                <c:formatCode>0</c:formatCode>
                <c:ptCount val="2"/>
                <c:pt idx="0">
                  <c:v>12.155452250206681</c:v>
                </c:pt>
                <c:pt idx="1">
                  <c:v>6.3778445387108365</c:v>
                </c:pt>
              </c:numCache>
            </c:numRef>
          </c:val>
        </c:ser>
        <c:ser>
          <c:idx val="3"/>
          <c:order val="3"/>
          <c:tx>
            <c:strRef>
              <c:f>'B1_Ykien_hanhvi graph EN'!$A$28</c:f>
              <c:strCache>
                <c:ptCount val="1"/>
                <c:pt idx="0">
                  <c:v>Consider 4 or less behaviours as wrong</c:v>
                </c:pt>
              </c:strCache>
            </c:strRef>
          </c:tx>
          <c:spPr>
            <a:solidFill>
              <a:srgbClr val="FEDB44"/>
            </a:solidFill>
            <a:ln w="9525">
              <a:noFill/>
            </a:ln>
            <a:effectLst/>
          </c:spPr>
          <c:dLbls>
            <c:spPr>
              <a:effectLst/>
            </c:spPr>
            <c:showVal val="1"/>
          </c:dLbls>
          <c:cat>
            <c:strRef>
              <c:f>'B1_Ykien_hanhvi graph EN'!$B$24:$C$24</c:f>
              <c:strCache>
                <c:ptCount val="2"/>
                <c:pt idx="0">
                  <c:v>Youth</c:v>
                </c:pt>
                <c:pt idx="1">
                  <c:v>Adult</c:v>
                </c:pt>
              </c:strCache>
            </c:strRef>
          </c:cat>
          <c:val>
            <c:numRef>
              <c:f>'B1_Ykien_hanhvi graph EN'!$B$28:$C$28</c:f>
              <c:numCache>
                <c:formatCode>0</c:formatCode>
                <c:ptCount val="2"/>
                <c:pt idx="0">
                  <c:v>8.7492542230716612</c:v>
                </c:pt>
                <c:pt idx="1">
                  <c:v>8.497572622212143</c:v>
                </c:pt>
              </c:numCache>
            </c:numRef>
          </c:val>
        </c:ser>
        <c:gapWidth val="75"/>
        <c:overlap val="100"/>
        <c:axId val="96163328"/>
        <c:axId val="96164864"/>
      </c:barChart>
      <c:catAx>
        <c:axId val="96163328"/>
        <c:scaling>
          <c:orientation val="minMax"/>
        </c:scaling>
        <c:axPos val="l"/>
        <c:numFmt formatCode="0" sourceLinked="1"/>
        <c:majorTickMark val="none"/>
        <c:tickLblPos val="nextTo"/>
        <c:spPr>
          <a:ln>
            <a:noFill/>
          </a:ln>
        </c:spPr>
        <c:crossAx val="96164864"/>
        <c:crosses val="autoZero"/>
        <c:auto val="1"/>
        <c:lblAlgn val="ctr"/>
        <c:lblOffset val="100"/>
      </c:catAx>
      <c:valAx>
        <c:axId val="96164864"/>
        <c:scaling>
          <c:orientation val="minMax"/>
        </c:scaling>
        <c:axPos val="b"/>
        <c:numFmt formatCode="0%" sourceLinked="1"/>
        <c:majorTickMark val="none"/>
        <c:tickLblPos val="nextTo"/>
        <c:spPr>
          <a:ln>
            <a:noFill/>
          </a:ln>
        </c:spPr>
        <c:crossAx val="96163328"/>
        <c:crosses val="autoZero"/>
        <c:crossBetween val="between"/>
      </c:valAx>
      <c:spPr>
        <a:effectLst/>
      </c:spPr>
    </c:plotArea>
    <c:legend>
      <c:legendPos val="b"/>
      <c:layout>
        <c:manualLayout>
          <c:xMode val="edge"/>
          <c:yMode val="edge"/>
          <c:x val="9.7012742358818058E-2"/>
          <c:y val="0.75644571701264662"/>
          <c:w val="0.84248884514435696"/>
          <c:h val="0.13706246719160126"/>
        </c:manualLayout>
      </c:layout>
      <c:txPr>
        <a:bodyPr/>
        <a:lstStyle/>
        <a:p>
          <a:pPr>
            <a:defRPr sz="900"/>
          </a:pPr>
          <a:endParaRPr lang="en-US"/>
        </a:p>
      </c:txPr>
    </c:legend>
    <c:plotVisOnly val="1"/>
    <c:dispBlanksAs val="gap"/>
  </c:chart>
  <c:spPr>
    <a:ln>
      <a:noFill/>
    </a:ln>
  </c:spPr>
  <c:txPr>
    <a:bodyPr/>
    <a:lstStyle/>
    <a:p>
      <a:pPr>
        <a:defRPr sz="105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Comparison of Informal Charges</a:t>
            </a:r>
            <a:r>
              <a:rPr lang="en-US" baseline="0"/>
              <a:t> in Private Sector (2006-2010)</a:t>
            </a:r>
            <a:endParaRPr lang="en-US"/>
          </a:p>
        </c:rich>
      </c:tx>
      <c:layout/>
    </c:title>
    <c:view3D>
      <c:rAngAx val="1"/>
    </c:view3D>
    <c:plotArea>
      <c:layout/>
      <c:bar3DChart>
        <c:barDir val="bar"/>
        <c:grouping val="clustered"/>
        <c:ser>
          <c:idx val="0"/>
          <c:order val="0"/>
          <c:tx>
            <c:strRef>
              <c:f>Sheet1!$A$3</c:f>
              <c:strCache>
                <c:ptCount val="1"/>
                <c:pt idx="0">
                  <c:v>Bribes in private sector</c:v>
                </c:pt>
              </c:strCache>
            </c:strRef>
          </c:tx>
          <c:cat>
            <c:numRef>
              <c:f>Sheet1!$B$2:$F$2</c:f>
              <c:numCache>
                <c:formatCode>General</c:formatCode>
                <c:ptCount val="5"/>
                <c:pt idx="0">
                  <c:v>2006</c:v>
                </c:pt>
                <c:pt idx="1">
                  <c:v>2007</c:v>
                </c:pt>
                <c:pt idx="2">
                  <c:v>2008</c:v>
                </c:pt>
                <c:pt idx="3">
                  <c:v>2009</c:v>
                </c:pt>
                <c:pt idx="4">
                  <c:v>2010</c:v>
                </c:pt>
              </c:numCache>
            </c:numRef>
          </c:cat>
          <c:val>
            <c:numRef>
              <c:f>Sheet1!$B$3:$F$3</c:f>
              <c:numCache>
                <c:formatCode>General</c:formatCode>
                <c:ptCount val="5"/>
                <c:pt idx="0">
                  <c:v>70</c:v>
                </c:pt>
                <c:pt idx="1">
                  <c:v>68.25</c:v>
                </c:pt>
                <c:pt idx="2">
                  <c:v>65.930000000000007</c:v>
                </c:pt>
                <c:pt idx="3">
                  <c:v>59.4</c:v>
                </c:pt>
                <c:pt idx="4">
                  <c:v>58.230000000000011</c:v>
                </c:pt>
              </c:numCache>
            </c:numRef>
          </c:val>
        </c:ser>
        <c:ser>
          <c:idx val="1"/>
          <c:order val="1"/>
          <c:tx>
            <c:strRef>
              <c:f>Sheet1!$A$4</c:f>
              <c:strCache>
                <c:ptCount val="1"/>
                <c:pt idx="0">
                  <c:v>% firms paying over 10% revenue in extra payments</c:v>
                </c:pt>
              </c:strCache>
            </c:strRef>
          </c:tx>
          <c:cat>
            <c:numRef>
              <c:f>Sheet1!$B$2:$F$2</c:f>
              <c:numCache>
                <c:formatCode>General</c:formatCode>
                <c:ptCount val="5"/>
                <c:pt idx="0">
                  <c:v>2006</c:v>
                </c:pt>
                <c:pt idx="1">
                  <c:v>2007</c:v>
                </c:pt>
                <c:pt idx="2">
                  <c:v>2008</c:v>
                </c:pt>
                <c:pt idx="3">
                  <c:v>2009</c:v>
                </c:pt>
                <c:pt idx="4">
                  <c:v>2010</c:v>
                </c:pt>
              </c:numCache>
            </c:numRef>
          </c:cat>
          <c:val>
            <c:numRef>
              <c:f>Sheet1!$B$4:$F$4</c:f>
              <c:numCache>
                <c:formatCode>General</c:formatCode>
                <c:ptCount val="5"/>
                <c:pt idx="0">
                  <c:v>12.99</c:v>
                </c:pt>
                <c:pt idx="1">
                  <c:v>11.54</c:v>
                </c:pt>
                <c:pt idx="2">
                  <c:v>9.89</c:v>
                </c:pt>
                <c:pt idx="3">
                  <c:v>8.75</c:v>
                </c:pt>
                <c:pt idx="4">
                  <c:v>6.78</c:v>
                </c:pt>
              </c:numCache>
            </c:numRef>
          </c:val>
        </c:ser>
        <c:ser>
          <c:idx val="2"/>
          <c:order val="2"/>
          <c:tx>
            <c:strRef>
              <c:f>Sheet1!$A$5</c:f>
              <c:strCache>
                <c:ptCount val="1"/>
                <c:pt idx="0">
                  <c:v>Government uses compliance w local regulations to extract rents</c:v>
                </c:pt>
              </c:strCache>
            </c:strRef>
          </c:tx>
          <c:cat>
            <c:numRef>
              <c:f>Sheet1!$B$2:$F$2</c:f>
              <c:numCache>
                <c:formatCode>General</c:formatCode>
                <c:ptCount val="5"/>
                <c:pt idx="0">
                  <c:v>2006</c:v>
                </c:pt>
                <c:pt idx="1">
                  <c:v>2007</c:v>
                </c:pt>
                <c:pt idx="2">
                  <c:v>2008</c:v>
                </c:pt>
                <c:pt idx="3">
                  <c:v>2009</c:v>
                </c:pt>
                <c:pt idx="4">
                  <c:v>2010</c:v>
                </c:pt>
              </c:numCache>
            </c:numRef>
          </c:cat>
          <c:val>
            <c:numRef>
              <c:f>Sheet1!$B$5:$F$5</c:f>
              <c:numCache>
                <c:formatCode>General</c:formatCode>
                <c:ptCount val="5"/>
                <c:pt idx="0">
                  <c:v>39.760000000000012</c:v>
                </c:pt>
                <c:pt idx="1">
                  <c:v>38.21</c:v>
                </c:pt>
                <c:pt idx="2">
                  <c:v>37.120000000000012</c:v>
                </c:pt>
                <c:pt idx="3">
                  <c:v>50.35</c:v>
                </c:pt>
                <c:pt idx="4">
                  <c:v>50</c:v>
                </c:pt>
              </c:numCache>
            </c:numRef>
          </c:val>
        </c:ser>
        <c:gapWidth val="75"/>
        <c:shape val="box"/>
        <c:axId val="96321920"/>
        <c:axId val="96323456"/>
        <c:axId val="0"/>
      </c:bar3DChart>
      <c:catAx>
        <c:axId val="96321920"/>
        <c:scaling>
          <c:orientation val="minMax"/>
        </c:scaling>
        <c:axPos val="l"/>
        <c:numFmt formatCode="General" sourceLinked="1"/>
        <c:majorTickMark val="none"/>
        <c:tickLblPos val="nextTo"/>
        <c:crossAx val="96323456"/>
        <c:crosses val="autoZero"/>
        <c:auto val="1"/>
        <c:lblAlgn val="ctr"/>
        <c:lblOffset val="100"/>
      </c:catAx>
      <c:valAx>
        <c:axId val="96323456"/>
        <c:scaling>
          <c:orientation val="minMax"/>
        </c:scaling>
        <c:axPos val="b"/>
        <c:majorGridlines/>
        <c:numFmt formatCode="General" sourceLinked="1"/>
        <c:majorTickMark val="none"/>
        <c:tickLblPos val="nextTo"/>
        <c:spPr>
          <a:ln w="9525">
            <a:noFill/>
          </a:ln>
        </c:spPr>
        <c:crossAx val="96321920"/>
        <c:crosses val="autoZero"/>
        <c:crossBetween val="between"/>
      </c:valAx>
    </c:plotArea>
    <c:legend>
      <c:legendPos val="b"/>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bar"/>
        <c:grouping val="clustered"/>
        <c:ser>
          <c:idx val="0"/>
          <c:order val="0"/>
          <c:dPt>
            <c:idx val="0"/>
            <c:spPr>
              <a:solidFill>
                <a:srgbClr val="4BACC6">
                  <a:lumMod val="40000"/>
                  <a:lumOff val="60000"/>
                </a:srgbClr>
              </a:solidFill>
              <a:ln>
                <a:solidFill>
                  <a:srgbClr val="4F81BD">
                    <a:lumMod val="75000"/>
                  </a:srgbClr>
                </a:solidFill>
              </a:ln>
            </c:spPr>
          </c:dPt>
          <c:dPt>
            <c:idx val="1"/>
            <c:spPr>
              <a:solidFill>
                <a:srgbClr val="4BACC6">
                  <a:lumMod val="40000"/>
                  <a:lumOff val="60000"/>
                </a:srgbClr>
              </a:solidFill>
              <a:ln>
                <a:solidFill>
                  <a:srgbClr val="4F81BD">
                    <a:lumMod val="75000"/>
                  </a:srgbClr>
                </a:solidFill>
              </a:ln>
            </c:spPr>
          </c:dPt>
          <c:dPt>
            <c:idx val="2"/>
            <c:spPr>
              <a:solidFill>
                <a:schemeClr val="accent5">
                  <a:lumMod val="90000"/>
                </a:schemeClr>
              </a:solidFill>
              <a:ln>
                <a:solidFill>
                  <a:schemeClr val="accent5">
                    <a:lumMod val="25000"/>
                  </a:schemeClr>
                </a:solidFill>
              </a:ln>
            </c:spPr>
          </c:dPt>
          <c:dPt>
            <c:idx val="3"/>
            <c:spPr>
              <a:solidFill>
                <a:srgbClr val="00B0F0"/>
              </a:solidFill>
            </c:spPr>
          </c:dPt>
          <c:dPt>
            <c:idx val="4"/>
            <c:spPr>
              <a:solidFill>
                <a:srgbClr val="00B0F0"/>
              </a:solidFill>
            </c:spPr>
          </c:dPt>
          <c:dPt>
            <c:idx val="5"/>
            <c:spPr>
              <a:solidFill>
                <a:srgbClr val="00B0F0"/>
              </a:solidFill>
            </c:spPr>
          </c:dPt>
          <c:dPt>
            <c:idx val="6"/>
            <c:spPr>
              <a:solidFill>
                <a:srgbClr val="00B0F0"/>
              </a:solidFill>
            </c:spPr>
          </c:dPt>
          <c:dPt>
            <c:idx val="7"/>
            <c:spPr>
              <a:solidFill>
                <a:srgbClr val="0070C0"/>
              </a:solidFill>
            </c:spPr>
          </c:dPt>
          <c:dPt>
            <c:idx val="8"/>
            <c:spPr>
              <a:solidFill>
                <a:srgbClr val="0070C0"/>
              </a:solidFill>
            </c:spPr>
          </c:dPt>
          <c:dPt>
            <c:idx val="9"/>
            <c:spPr>
              <a:solidFill>
                <a:srgbClr val="0070C0"/>
              </a:solidFill>
            </c:spPr>
          </c:dPt>
          <c:dPt>
            <c:idx val="10"/>
            <c:spPr>
              <a:solidFill>
                <a:schemeClr val="tx2">
                  <a:lumMod val="75000"/>
                </a:schemeClr>
              </a:solidFill>
            </c:spPr>
          </c:dPt>
          <c:cat>
            <c:strRef>
              <c:f>data!$B$64:$B$74</c:f>
              <c:strCache>
                <c:ptCount val="11"/>
                <c:pt idx="0">
                  <c:v>Religious bodies</c:v>
                </c:pt>
                <c:pt idx="1">
                  <c:v>NGOs</c:v>
                </c:pt>
                <c:pt idx="2">
                  <c:v>Parliament</c:v>
                </c:pt>
                <c:pt idx="3">
                  <c:v>Political Parties</c:v>
                </c:pt>
                <c:pt idx="4">
                  <c:v>Media</c:v>
                </c:pt>
                <c:pt idx="5">
                  <c:v>Military</c:v>
                </c:pt>
                <c:pt idx="6">
                  <c:v>Business</c:v>
                </c:pt>
                <c:pt idx="7">
                  <c:v>Judiciary</c:v>
                </c:pt>
                <c:pt idx="8">
                  <c:v>Public officials</c:v>
                </c:pt>
                <c:pt idx="9">
                  <c:v>Education </c:v>
                </c:pt>
                <c:pt idx="10">
                  <c:v>Police</c:v>
                </c:pt>
              </c:strCache>
            </c:strRef>
          </c:cat>
          <c:val>
            <c:numRef>
              <c:f>data!$C$64:$C$74</c:f>
              <c:numCache>
                <c:formatCode>0%</c:formatCode>
                <c:ptCount val="11"/>
                <c:pt idx="0">
                  <c:v>0.10322660000000068</c:v>
                </c:pt>
                <c:pt idx="1">
                  <c:v>0.16552500000000001</c:v>
                </c:pt>
                <c:pt idx="2">
                  <c:v>0.20123070000000001</c:v>
                </c:pt>
                <c:pt idx="3">
                  <c:v>0.26329989999999998</c:v>
                </c:pt>
                <c:pt idx="4">
                  <c:v>0.31752810000000198</c:v>
                </c:pt>
                <c:pt idx="5">
                  <c:v>0.35501680000000174</c:v>
                </c:pt>
                <c:pt idx="6">
                  <c:v>0.48752840000000197</c:v>
                </c:pt>
                <c:pt idx="7">
                  <c:v>0.5220359999999995</c:v>
                </c:pt>
                <c:pt idx="8">
                  <c:v>0.61435919999999999</c:v>
                </c:pt>
                <c:pt idx="9">
                  <c:v>0.67127260000000266</c:v>
                </c:pt>
                <c:pt idx="10">
                  <c:v>0.82469590000000348</c:v>
                </c:pt>
              </c:numCache>
            </c:numRef>
          </c:val>
        </c:ser>
        <c:dLbls>
          <c:showVal val="1"/>
        </c:dLbls>
        <c:gapWidth val="75"/>
        <c:axId val="96537984"/>
        <c:axId val="96539776"/>
      </c:barChart>
      <c:catAx>
        <c:axId val="96537984"/>
        <c:scaling>
          <c:orientation val="minMax"/>
        </c:scaling>
        <c:axPos val="l"/>
        <c:majorTickMark val="none"/>
        <c:tickLblPos val="nextTo"/>
        <c:txPr>
          <a:bodyPr/>
          <a:lstStyle/>
          <a:p>
            <a:pPr>
              <a:defRPr lang="en-US"/>
            </a:pPr>
            <a:endParaRPr lang="en-US"/>
          </a:p>
        </c:txPr>
        <c:crossAx val="96539776"/>
        <c:crosses val="autoZero"/>
        <c:auto val="1"/>
        <c:lblAlgn val="ctr"/>
        <c:lblOffset val="100"/>
      </c:catAx>
      <c:valAx>
        <c:axId val="96539776"/>
        <c:scaling>
          <c:orientation val="minMax"/>
        </c:scaling>
        <c:axPos val="b"/>
        <c:majorGridlines/>
        <c:numFmt formatCode="0%" sourceLinked="1"/>
        <c:majorTickMark val="none"/>
        <c:tickLblPos val="nextTo"/>
        <c:spPr>
          <a:ln>
            <a:solidFill>
              <a:sysClr val="windowText" lastClr="000000"/>
            </a:solidFill>
          </a:ln>
        </c:spPr>
        <c:txPr>
          <a:bodyPr/>
          <a:lstStyle/>
          <a:p>
            <a:pPr>
              <a:defRPr lang="en-US"/>
            </a:pPr>
            <a:endParaRPr lang="en-US"/>
          </a:p>
        </c:txPr>
        <c:crossAx val="96537984"/>
        <c:crosses val="autoZero"/>
        <c:crossBetween val="between"/>
      </c:valAx>
      <c:spPr>
        <a:ln>
          <a:solidFill>
            <a:srgbClr val="DAEDEF">
              <a:lumMod val="25000"/>
            </a:srgbClr>
          </a:solidFill>
        </a:ln>
      </c:spPr>
    </c:plotArea>
    <c:plotVisOnly val="1"/>
  </c:chart>
  <c:txPr>
    <a:bodyPr/>
    <a:lstStyle/>
    <a:p>
      <a:pPr>
        <a:defRPr sz="1200"/>
      </a:pPr>
      <a:endParaRPr lang="en-US"/>
    </a:p>
  </c:tx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3D056C-15D3-467B-BDB8-792F2DC07092}" type="datetimeFigureOut">
              <a:rPr lang="en-US" smtClean="0"/>
              <a:pPr/>
              <a:t>11/11/2011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016F8B-C84A-4B6F-8542-8BA32BF9F4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A6B20C4-332D-49F3-8282-DEB4D0CDB92F}" type="slidenum">
              <a:rPr lang="en-US" smtClean="0"/>
              <a:pPr>
                <a:defRPr/>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en-US" sz="1400" dirty="0" smtClean="0"/>
          </a:p>
        </p:txBody>
      </p:sp>
      <p:sp>
        <p:nvSpPr>
          <p:cNvPr id="12292" name="Slide Number Placeholder 3"/>
          <p:cNvSpPr>
            <a:spLocks noGrp="1"/>
          </p:cNvSpPr>
          <p:nvPr>
            <p:ph type="sldNum" sz="quarter" idx="5"/>
          </p:nvPr>
        </p:nvSpPr>
        <p:spPr>
          <a:noFill/>
        </p:spPr>
        <p:txBody>
          <a:bodyPr/>
          <a:lstStyle/>
          <a:p>
            <a:fld id="{9ACD8A95-30A4-4EB5-AEF0-BFC26319BA70}"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45DE1F-1927-4737-830C-FE692EDED29B}" type="datetime1">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0DE4F2-DC69-4F66-94E4-09E57F302BDA}" type="datetime1">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9A1043-CD6E-45A4-9E1A-5E2CF3B6E464}" type="datetime1">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43383-0EE6-4A69-BE58-85D3688BB6CC}" type="datetime1">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5E3FF2-88F1-41FF-A363-FD1C86A10669}" type="datetime1">
              <a:rPr lang="en-US" smtClean="0"/>
              <a:pPr/>
              <a:t>11/11/2011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976D1F-84E4-4805-94B1-CF11AAAD2880}" type="datetime1">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F52026-E2FC-4347-A728-51A00553B9D6}" type="datetime1">
              <a:rPr lang="en-US" smtClean="0"/>
              <a:pPr/>
              <a:t>11/11/2011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D9A33C-A8BD-433E-A3C8-94FB4A57BC75}" type="datetime1">
              <a:rPr lang="en-US" smtClean="0"/>
              <a:pPr/>
              <a:t>11/11/2011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29696-680A-4033-8D7C-D3440C799229}" type="datetime1">
              <a:rPr lang="en-US" smtClean="0"/>
              <a:pPr/>
              <a:t>11/11/2011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950C8B-4595-4D36-9172-1EDE0B456579}" type="datetime1">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259672-D872-4983-AA1A-F7CB4C707EEE}" type="datetime1">
              <a:rPr lang="en-US" smtClean="0"/>
              <a:pPr/>
              <a:t>11/11/2011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2857C-FB7D-4278-8A00-23787D1EDA4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E5AF2-4CF5-4039-9995-880D511905B3}" type="datetime1">
              <a:rPr lang="en-US" smtClean="0"/>
              <a:pPr/>
              <a:t>11/11/2011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32857C-FB7D-4278-8A00-23787D1EDA4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airo.acuna@undp.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vmlDrawing" Target="../drawings/vmlDrawing3.vml"/><Relationship Id="rId5" Type="http://schemas.openxmlformats.org/officeDocument/2006/relationships/image" Target="../media/image9.jpeg"/><Relationship Id="rId4" Type="http://schemas.openxmlformats.org/officeDocument/2006/relationships/oleObject" Target="../embeddings/Microsoft_Office_Excel_97-2003_Worksheet3.xls"/></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jairo.acuna@undp.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905000"/>
          </a:xfrm>
        </p:spPr>
        <p:txBody>
          <a:bodyPr>
            <a:normAutofit fontScale="90000"/>
          </a:bodyPr>
          <a:lstStyle/>
          <a:p>
            <a:r>
              <a:rPr lang="en-US" b="1" dirty="0" smtClean="0"/>
              <a:t>Diagnosing corruption in Viet Nam: </a:t>
            </a:r>
            <a:r>
              <a:rPr lang="en-US" dirty="0" smtClean="0"/>
              <a:t>How to make best use of increasing available evidence?</a:t>
            </a:r>
            <a:endParaRPr lang="en-US" dirty="0"/>
          </a:p>
        </p:txBody>
      </p:sp>
      <p:sp>
        <p:nvSpPr>
          <p:cNvPr id="3" name="Subtitle 2"/>
          <p:cNvSpPr>
            <a:spLocks noGrp="1"/>
          </p:cNvSpPr>
          <p:nvPr>
            <p:ph type="subTitle" idx="1"/>
          </p:nvPr>
        </p:nvSpPr>
        <p:spPr>
          <a:xfrm>
            <a:off x="1371600" y="3886200"/>
            <a:ext cx="6400800" cy="2286000"/>
          </a:xfrm>
        </p:spPr>
        <p:txBody>
          <a:bodyPr>
            <a:noAutofit/>
          </a:bodyPr>
          <a:lstStyle/>
          <a:p>
            <a:r>
              <a:rPr lang="en-US" sz="1600" b="1" dirty="0" smtClean="0">
                <a:solidFill>
                  <a:schemeClr val="tx1"/>
                </a:solidFill>
              </a:rPr>
              <a:t>Jairo Acuña-Alfaro</a:t>
            </a:r>
          </a:p>
          <a:p>
            <a:r>
              <a:rPr lang="en-US" sz="1600" b="1" dirty="0" smtClean="0">
                <a:solidFill>
                  <a:schemeClr val="tx1"/>
                </a:solidFill>
              </a:rPr>
              <a:t>Policy Advisor, UNDP Viet Nam</a:t>
            </a:r>
          </a:p>
          <a:p>
            <a:r>
              <a:rPr lang="en-US" sz="1600" b="1" dirty="0" smtClean="0">
                <a:solidFill>
                  <a:schemeClr val="tx1"/>
                </a:solidFill>
                <a:hlinkClick r:id="rId2"/>
              </a:rPr>
              <a:t>jairo.acuna@undp.org</a:t>
            </a:r>
            <a:endParaRPr lang="en-US" sz="1600" b="1" dirty="0" smtClean="0">
              <a:solidFill>
                <a:schemeClr val="tx1"/>
              </a:solidFill>
            </a:endParaRPr>
          </a:p>
          <a:p>
            <a:endParaRPr lang="en-US" sz="1600" dirty="0" smtClean="0">
              <a:solidFill>
                <a:schemeClr val="tx1"/>
              </a:solidFill>
            </a:endParaRPr>
          </a:p>
          <a:p>
            <a:r>
              <a:rPr lang="en-US" sz="1600" dirty="0" smtClean="0">
                <a:solidFill>
                  <a:schemeClr val="tx1"/>
                </a:solidFill>
              </a:rPr>
              <a:t>Presentation prepared for Anti-Corruption Dialogue Roundtable Discussion</a:t>
            </a:r>
          </a:p>
          <a:p>
            <a:r>
              <a:rPr lang="en-US" sz="1600" i="1" dirty="0" smtClean="0">
                <a:solidFill>
                  <a:schemeClr val="tx1"/>
                </a:solidFill>
              </a:rPr>
              <a:t>Session 1 – “Understanding about Corruption and where we are?”</a:t>
            </a:r>
            <a:r>
              <a:rPr lang="en-GB" sz="1600" b="1" i="1" dirty="0" smtClean="0"/>
              <a:t> </a:t>
            </a:r>
            <a:endParaRPr lang="en-US" sz="1600" i="1" dirty="0"/>
          </a:p>
          <a:p>
            <a:endParaRPr lang="en-US" sz="1600" dirty="0" smtClean="0">
              <a:solidFill>
                <a:schemeClr val="tx1"/>
              </a:solidFill>
            </a:endParaRPr>
          </a:p>
          <a:p>
            <a:r>
              <a:rPr lang="en-US" sz="1600" dirty="0" smtClean="0">
                <a:solidFill>
                  <a:schemeClr val="tx1"/>
                </a:solidFill>
              </a:rPr>
              <a:t>November, 2011, Ha </a:t>
            </a:r>
            <a:r>
              <a:rPr lang="en-US" sz="1600" dirty="0" err="1" smtClean="0">
                <a:solidFill>
                  <a:schemeClr val="tx1"/>
                </a:solidFill>
              </a:rPr>
              <a:t>Noi</a:t>
            </a:r>
            <a:endParaRPr lang="en-US" sz="1600" dirty="0"/>
          </a:p>
        </p:txBody>
      </p:sp>
      <p:sp>
        <p:nvSpPr>
          <p:cNvPr id="4" name="Slide Number Placeholder 3"/>
          <p:cNvSpPr>
            <a:spLocks noGrp="1"/>
          </p:cNvSpPr>
          <p:nvPr>
            <p:ph type="sldNum" sz="quarter" idx="12"/>
          </p:nvPr>
        </p:nvSpPr>
        <p:spPr/>
        <p:txBody>
          <a:bodyPr/>
          <a:lstStyle/>
          <a:p>
            <a:fld id="{B032857C-FB7D-4278-8A00-23787D1EDA4A}"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5" name="Rectangle 3"/>
          <p:cNvSpPr>
            <a:spLocks noGrp="1" noChangeArrowheads="1"/>
          </p:cNvSpPr>
          <p:nvPr>
            <p:ph type="title"/>
          </p:nvPr>
        </p:nvSpPr>
        <p:spPr/>
        <p:txBody>
          <a:bodyPr rtlCol="0" anchor="t">
            <a:normAutofit fontScale="90000"/>
          </a:bodyPr>
          <a:lstStyle/>
          <a:p>
            <a:pPr algn="l" fontAlgn="auto">
              <a:spcAft>
                <a:spcPts val="0"/>
              </a:spcAft>
              <a:defRPr/>
            </a:pPr>
            <a:r>
              <a:rPr lang="en-US" sz="3100" b="1" dirty="0" smtClean="0"/>
              <a:t>Why are individuals having difficulties to denounce? </a:t>
            </a:r>
            <a:r>
              <a:rPr lang="en-US" sz="2700" dirty="0" smtClean="0"/>
              <a:t/>
            </a:r>
            <a:br>
              <a:rPr lang="en-US" sz="2700" dirty="0" smtClean="0"/>
            </a:br>
            <a:r>
              <a:rPr lang="en-US" sz="2700" dirty="0" smtClean="0"/>
              <a:t>A challenging environment to “denounce” and/or “report”</a:t>
            </a:r>
            <a:endParaRPr lang="en-US" sz="2200" i="1" dirty="0" smtClean="0"/>
          </a:p>
        </p:txBody>
      </p:sp>
      <p:sp>
        <p:nvSpPr>
          <p:cNvPr id="6" name="Text Placeholder 5"/>
          <p:cNvSpPr>
            <a:spLocks noGrp="1"/>
          </p:cNvSpPr>
          <p:nvPr>
            <p:ph type="body" idx="1"/>
          </p:nvPr>
        </p:nvSpPr>
        <p:spPr/>
        <p:txBody>
          <a:bodyPr>
            <a:normAutofit/>
          </a:bodyPr>
          <a:lstStyle/>
          <a:p>
            <a:r>
              <a:rPr lang="en-US" sz="2000" b="0" i="1" dirty="0" smtClean="0"/>
              <a:t>Civil servants and businesses</a:t>
            </a:r>
            <a:endParaRPr lang="en-US" b="0" dirty="0"/>
          </a:p>
        </p:txBody>
      </p:sp>
      <p:graphicFrame>
        <p:nvGraphicFramePr>
          <p:cNvPr id="2050" name="Object 2"/>
          <p:cNvGraphicFramePr>
            <a:graphicFrameLocks noGrp="1" noChangeAspect="1"/>
          </p:cNvGraphicFramePr>
          <p:nvPr>
            <p:ph sz="half" idx="2"/>
          </p:nvPr>
        </p:nvGraphicFramePr>
        <p:xfrm>
          <a:off x="228600" y="2209800"/>
          <a:ext cx="4040188" cy="3082925"/>
        </p:xfrm>
        <a:graphic>
          <a:graphicData uri="http://schemas.openxmlformats.org/presentationml/2006/ole">
            <p:oleObj spid="_x0000_s31746" name="Chart" r:id="rId4" imgW="9534525" imgH="7277100" progId="Excel.Sheet.8">
              <p:embed/>
            </p:oleObj>
          </a:graphicData>
        </a:graphic>
      </p:graphicFrame>
      <p:sp>
        <p:nvSpPr>
          <p:cNvPr id="7" name="Text Placeholder 6"/>
          <p:cNvSpPr>
            <a:spLocks noGrp="1"/>
          </p:cNvSpPr>
          <p:nvPr>
            <p:ph type="body" sz="quarter" idx="3"/>
          </p:nvPr>
        </p:nvSpPr>
        <p:spPr/>
        <p:txBody>
          <a:bodyPr/>
          <a:lstStyle/>
          <a:p>
            <a:r>
              <a:rPr lang="en-US" sz="2000" b="0" dirty="0" smtClean="0"/>
              <a:t>Citizens</a:t>
            </a:r>
            <a:endParaRPr lang="en-US" b="0" dirty="0"/>
          </a:p>
        </p:txBody>
      </p:sp>
      <p:sp>
        <p:nvSpPr>
          <p:cNvPr id="2053" name="Text Box 5"/>
          <p:cNvSpPr txBox="1">
            <a:spLocks noChangeArrowheads="1"/>
          </p:cNvSpPr>
          <p:nvPr/>
        </p:nvSpPr>
        <p:spPr bwMode="auto">
          <a:xfrm>
            <a:off x="381000" y="5486400"/>
            <a:ext cx="3886200" cy="992579"/>
          </a:xfrm>
          <a:prstGeom prst="rect">
            <a:avLst/>
          </a:prstGeom>
          <a:solidFill>
            <a:srgbClr val="CCECFF"/>
          </a:solidFill>
          <a:ln w="9525">
            <a:noFill/>
            <a:miter lim="800000"/>
            <a:headEnd/>
            <a:tailEnd/>
          </a:ln>
        </p:spPr>
        <p:txBody>
          <a:bodyPr wrap="square">
            <a:spAutoFit/>
          </a:bodyPr>
          <a:lstStyle/>
          <a:p>
            <a:r>
              <a:rPr lang="en-US" sz="1200" dirty="0">
                <a:latin typeface="Calibri" pitchFamily="34" charset="0"/>
              </a:rPr>
              <a:t>“Survey results showed that 85.4% of civil servants and 78.2% of business staff are not enthusiastic in fighting corruption as they are afraid of being victimized</a:t>
            </a:r>
            <a:r>
              <a:rPr lang="en-US" sz="1200" dirty="0" smtClean="0">
                <a:latin typeface="Calibri" pitchFamily="34" charset="0"/>
              </a:rPr>
              <a:t>”</a:t>
            </a:r>
          </a:p>
          <a:p>
            <a:endParaRPr lang="en-US" sz="1050" dirty="0" smtClean="0">
              <a:latin typeface="Calibri" pitchFamily="34" charset="0"/>
            </a:endParaRPr>
          </a:p>
          <a:p>
            <a:r>
              <a:rPr lang="en-US" sz="1000" dirty="0" smtClean="0">
                <a:latin typeface="Calibri" pitchFamily="34" charset="0"/>
              </a:rPr>
              <a:t>Source: 2005 Anti-Corruption Diagnostics. CPV. p.56.</a:t>
            </a:r>
          </a:p>
        </p:txBody>
      </p:sp>
      <p:sp>
        <p:nvSpPr>
          <p:cNvPr id="14" name="Rectangle 13"/>
          <p:cNvSpPr/>
          <p:nvPr/>
        </p:nvSpPr>
        <p:spPr>
          <a:xfrm>
            <a:off x="5334000" y="5924490"/>
            <a:ext cx="3276600" cy="400110"/>
          </a:xfrm>
          <a:prstGeom prst="rect">
            <a:avLst/>
          </a:prstGeom>
        </p:spPr>
        <p:txBody>
          <a:bodyPr wrap="square">
            <a:spAutoFit/>
          </a:bodyPr>
          <a:lstStyle/>
          <a:p>
            <a:r>
              <a:rPr lang="en-US" sz="1000" dirty="0" smtClean="0">
                <a:latin typeface="Calibri" pitchFamily="34" charset="0"/>
              </a:rPr>
              <a:t>Source: Provincial Governance and Public Administration Performance Index (PAPI). VFF, CECODES, UNDP</a:t>
            </a:r>
            <a:endParaRPr lang="en-US" sz="1000" dirty="0"/>
          </a:p>
        </p:txBody>
      </p:sp>
      <p:pic>
        <p:nvPicPr>
          <p:cNvPr id="31748" name="Picture 4"/>
          <p:cNvPicPr>
            <a:picLocks noChangeAspect="1" noChangeArrowheads="1"/>
          </p:cNvPicPr>
          <p:nvPr/>
        </p:nvPicPr>
        <p:blipFill>
          <a:blip r:embed="rId5" cstate="print"/>
          <a:srcRect/>
          <a:stretch>
            <a:fillRect/>
          </a:stretch>
        </p:blipFill>
        <p:spPr bwMode="auto">
          <a:xfrm>
            <a:off x="4495800" y="2286000"/>
            <a:ext cx="4511675" cy="32543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792162"/>
          </a:xfrm>
        </p:spPr>
        <p:txBody>
          <a:bodyPr/>
          <a:lstStyle/>
          <a:p>
            <a:r>
              <a:rPr lang="en-US" dirty="0" smtClean="0"/>
              <a:t>A changing landscape, but …</a:t>
            </a:r>
            <a:endParaRPr lang="en-US" dirty="0"/>
          </a:p>
        </p:txBody>
      </p:sp>
      <p:sp>
        <p:nvSpPr>
          <p:cNvPr id="7" name="Text Placeholder 6"/>
          <p:cNvSpPr>
            <a:spLocks noGrp="1"/>
          </p:cNvSpPr>
          <p:nvPr>
            <p:ph type="body" idx="1"/>
          </p:nvPr>
        </p:nvSpPr>
        <p:spPr>
          <a:xfrm>
            <a:off x="457200" y="1066800"/>
            <a:ext cx="4040188" cy="639762"/>
          </a:xfrm>
        </p:spPr>
        <p:txBody>
          <a:bodyPr/>
          <a:lstStyle/>
          <a:p>
            <a:r>
              <a:rPr lang="en-US" dirty="0" smtClean="0"/>
              <a:t>Lights</a:t>
            </a:r>
            <a:endParaRPr lang="en-US" dirty="0"/>
          </a:p>
        </p:txBody>
      </p:sp>
      <p:sp>
        <p:nvSpPr>
          <p:cNvPr id="8" name="Content Placeholder 7"/>
          <p:cNvSpPr>
            <a:spLocks noGrp="1"/>
          </p:cNvSpPr>
          <p:nvPr>
            <p:ph sz="half" idx="2"/>
          </p:nvPr>
        </p:nvSpPr>
        <p:spPr>
          <a:xfrm>
            <a:off x="457200" y="1706561"/>
            <a:ext cx="4040188" cy="4999039"/>
          </a:xfrm>
        </p:spPr>
        <p:txBody>
          <a:bodyPr>
            <a:noAutofit/>
          </a:bodyPr>
          <a:lstStyle/>
          <a:p>
            <a:r>
              <a:rPr lang="en-US" sz="1800" u="sng" dirty="0" smtClean="0"/>
              <a:t>More evidence and information </a:t>
            </a:r>
            <a:r>
              <a:rPr lang="en-US" sz="1800" dirty="0" smtClean="0"/>
              <a:t>– </a:t>
            </a:r>
            <a:r>
              <a:rPr lang="en-US" sz="1800" i="1" dirty="0" smtClean="0"/>
              <a:t>what gets measured gets monitored!</a:t>
            </a:r>
          </a:p>
          <a:p>
            <a:r>
              <a:rPr lang="en-US" sz="1800" dirty="0" smtClean="0"/>
              <a:t>Increased number of information / data </a:t>
            </a:r>
            <a:r>
              <a:rPr lang="en-US" sz="1800" u="sng" dirty="0" smtClean="0"/>
              <a:t>providers</a:t>
            </a:r>
          </a:p>
          <a:p>
            <a:r>
              <a:rPr lang="en-US" sz="1800" dirty="0" smtClean="0">
                <a:cs typeface="Times New Roman" pitchFamily="18" charset="0"/>
              </a:rPr>
              <a:t>More actors, tools and frameworks to </a:t>
            </a:r>
            <a:r>
              <a:rPr lang="en-US" sz="1800" u="sng" dirty="0" smtClean="0">
                <a:cs typeface="Times New Roman" pitchFamily="18" charset="0"/>
              </a:rPr>
              <a:t>monitor and prevent corruption</a:t>
            </a:r>
            <a:endParaRPr lang="en-US" sz="1800" dirty="0" smtClean="0"/>
          </a:p>
          <a:p>
            <a:r>
              <a:rPr lang="en-US" sz="1800" dirty="0" smtClean="0"/>
              <a:t>Clearer identification of problems and </a:t>
            </a:r>
            <a:r>
              <a:rPr lang="en-US" sz="1800" u="sng" dirty="0" smtClean="0"/>
              <a:t>areas prone to </a:t>
            </a:r>
            <a:r>
              <a:rPr lang="en-US" sz="1800" dirty="0" smtClean="0"/>
              <a:t>corruption / bribery</a:t>
            </a:r>
          </a:p>
          <a:p>
            <a:r>
              <a:rPr lang="en-US" sz="1800" u="sng" dirty="0" smtClean="0"/>
              <a:t>Opening up of space </a:t>
            </a:r>
            <a:r>
              <a:rPr lang="en-US" sz="1800" dirty="0" smtClean="0"/>
              <a:t>for evidence –based discussions</a:t>
            </a:r>
          </a:p>
          <a:p>
            <a:r>
              <a:rPr lang="en-US" sz="1800" dirty="0" smtClean="0"/>
              <a:t>Enhanced capacities for diagnosing corruption</a:t>
            </a:r>
          </a:p>
          <a:p>
            <a:r>
              <a:rPr lang="en-US" sz="1800" dirty="0" smtClean="0"/>
              <a:t>Initial indications of evidence </a:t>
            </a:r>
            <a:r>
              <a:rPr lang="en-US" sz="1800" u="sng" dirty="0" smtClean="0"/>
              <a:t>informing policy </a:t>
            </a:r>
            <a:r>
              <a:rPr lang="en-US" sz="1800" dirty="0" smtClean="0"/>
              <a:t>– central &amp; local</a:t>
            </a:r>
            <a:endParaRPr lang="en-US" sz="1800" dirty="0"/>
          </a:p>
        </p:txBody>
      </p:sp>
      <p:sp>
        <p:nvSpPr>
          <p:cNvPr id="9" name="Text Placeholder 8"/>
          <p:cNvSpPr>
            <a:spLocks noGrp="1"/>
          </p:cNvSpPr>
          <p:nvPr>
            <p:ph type="body" sz="quarter" idx="3"/>
          </p:nvPr>
        </p:nvSpPr>
        <p:spPr>
          <a:xfrm>
            <a:off x="4645025" y="1066800"/>
            <a:ext cx="4041775" cy="639762"/>
          </a:xfrm>
        </p:spPr>
        <p:txBody>
          <a:bodyPr/>
          <a:lstStyle/>
          <a:p>
            <a:r>
              <a:rPr lang="en-US" dirty="0" smtClean="0"/>
              <a:t>Shadows</a:t>
            </a:r>
            <a:endParaRPr lang="en-US" dirty="0"/>
          </a:p>
        </p:txBody>
      </p:sp>
      <p:sp>
        <p:nvSpPr>
          <p:cNvPr id="10" name="Content Placeholder 9"/>
          <p:cNvSpPr>
            <a:spLocks noGrp="1"/>
          </p:cNvSpPr>
          <p:nvPr>
            <p:ph sz="quarter" idx="4"/>
          </p:nvPr>
        </p:nvSpPr>
        <p:spPr>
          <a:xfrm>
            <a:off x="4645025" y="1706562"/>
            <a:ext cx="4041775" cy="4770438"/>
          </a:xfrm>
        </p:spPr>
        <p:txBody>
          <a:bodyPr>
            <a:normAutofit/>
          </a:bodyPr>
          <a:lstStyle/>
          <a:p>
            <a:r>
              <a:rPr lang="en-US" sz="2000" dirty="0" smtClean="0"/>
              <a:t>Data overload?</a:t>
            </a:r>
          </a:p>
          <a:p>
            <a:r>
              <a:rPr lang="en-US" sz="2000" dirty="0" smtClean="0"/>
              <a:t>Difference in methodologies</a:t>
            </a:r>
          </a:p>
          <a:p>
            <a:pPr lvl="1"/>
            <a:r>
              <a:rPr lang="en-US" sz="1800" dirty="0" smtClean="0"/>
              <a:t>Scope / purpose</a:t>
            </a:r>
          </a:p>
          <a:p>
            <a:pPr lvl="1"/>
            <a:r>
              <a:rPr lang="en-US" sz="1800" dirty="0" smtClean="0"/>
              <a:t>Objective</a:t>
            </a:r>
          </a:p>
          <a:p>
            <a:pPr lvl="1"/>
            <a:r>
              <a:rPr lang="en-US" sz="1800" dirty="0" smtClean="0"/>
              <a:t>Quality – what you don’t know can hurt you!</a:t>
            </a:r>
          </a:p>
          <a:p>
            <a:r>
              <a:rPr lang="en-US" sz="2000" dirty="0" smtClean="0"/>
              <a:t>Data “averse” policy making / implementation culture</a:t>
            </a:r>
          </a:p>
          <a:p>
            <a:r>
              <a:rPr lang="en-US" sz="2000" dirty="0" smtClean="0"/>
              <a:t>Limited diagnosing of anti-corruption? i.e. solutions</a:t>
            </a:r>
          </a:p>
          <a:p>
            <a:endParaRPr lang="en-US" sz="2000" dirty="0" smtClean="0"/>
          </a:p>
          <a:p>
            <a:r>
              <a:rPr lang="en-US" sz="2000" dirty="0" smtClean="0"/>
              <a:t>Challenge ahead:</a:t>
            </a:r>
          </a:p>
          <a:p>
            <a:pPr lvl="1"/>
            <a:r>
              <a:rPr lang="en-US" sz="1600" dirty="0" smtClean="0"/>
              <a:t>From monitoring to enforcement</a:t>
            </a:r>
          </a:p>
        </p:txBody>
      </p:sp>
      <p:sp>
        <p:nvSpPr>
          <p:cNvPr id="11" name="Slide Number Placeholder 10"/>
          <p:cNvSpPr>
            <a:spLocks noGrp="1"/>
          </p:cNvSpPr>
          <p:nvPr>
            <p:ph type="sldNum" sz="quarter" idx="12"/>
          </p:nvPr>
        </p:nvSpPr>
        <p:spPr/>
        <p:txBody>
          <a:bodyPr/>
          <a:lstStyle/>
          <a:p>
            <a:fld id="{B032857C-FB7D-4278-8A00-23787D1EDA4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How …?</a:t>
            </a:r>
            <a:endParaRPr lang="en-US" dirty="0"/>
          </a:p>
        </p:txBody>
      </p:sp>
      <p:sp>
        <p:nvSpPr>
          <p:cNvPr id="3" name="Content Placeholder 2"/>
          <p:cNvSpPr>
            <a:spLocks noGrp="1"/>
          </p:cNvSpPr>
          <p:nvPr>
            <p:ph idx="1"/>
          </p:nvPr>
        </p:nvSpPr>
        <p:spPr>
          <a:xfrm>
            <a:off x="457200" y="1600200"/>
            <a:ext cx="8382000" cy="4525963"/>
          </a:xfrm>
        </p:spPr>
        <p:txBody>
          <a:bodyPr>
            <a:normAutofit lnSpcReduction="10000"/>
          </a:bodyPr>
          <a:lstStyle/>
          <a:p>
            <a:r>
              <a:rPr lang="en-US" dirty="0" smtClean="0"/>
              <a:t>… is this evidence used?</a:t>
            </a:r>
          </a:p>
          <a:p>
            <a:r>
              <a:rPr lang="en-US" dirty="0" smtClean="0"/>
              <a:t>… is this evidence supporting policy making?</a:t>
            </a:r>
          </a:p>
          <a:p>
            <a:r>
              <a:rPr lang="en-US" dirty="0" smtClean="0"/>
              <a:t>… is this evidence supporting implementation?</a:t>
            </a:r>
          </a:p>
          <a:p>
            <a:pPr lvl="1"/>
            <a:endParaRPr lang="en-US" dirty="0" smtClean="0"/>
          </a:p>
          <a:p>
            <a:pPr lvl="1"/>
            <a:r>
              <a:rPr lang="en-US" dirty="0" smtClean="0"/>
              <a:t>Government and policy-makers</a:t>
            </a:r>
          </a:p>
          <a:p>
            <a:pPr lvl="1"/>
            <a:r>
              <a:rPr lang="en-US" dirty="0" smtClean="0"/>
              <a:t>Anti-Corruption agencies</a:t>
            </a:r>
          </a:p>
          <a:p>
            <a:pPr lvl="1"/>
            <a:r>
              <a:rPr lang="en-US" dirty="0" smtClean="0"/>
              <a:t>Development partners, including civil society organizations</a:t>
            </a:r>
          </a:p>
          <a:p>
            <a:pPr lvl="1"/>
            <a:r>
              <a:rPr lang="en-US" dirty="0" smtClean="0"/>
              <a:t>Media</a:t>
            </a:r>
            <a:endParaRPr lang="en-US" dirty="0"/>
          </a:p>
        </p:txBody>
      </p:sp>
      <p:sp>
        <p:nvSpPr>
          <p:cNvPr id="4" name="Slide Number Placeholder 3"/>
          <p:cNvSpPr>
            <a:spLocks noGrp="1"/>
          </p:cNvSpPr>
          <p:nvPr>
            <p:ph type="sldNum" sz="quarter" idx="12"/>
          </p:nvPr>
        </p:nvSpPr>
        <p:spPr/>
        <p:txBody>
          <a:bodyPr/>
          <a:lstStyle/>
          <a:p>
            <a:fld id="{B032857C-FB7D-4278-8A00-23787D1EDA4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final thoughts</a:t>
            </a:r>
            <a:endParaRPr lang="en-US" dirty="0"/>
          </a:p>
        </p:txBody>
      </p:sp>
      <p:sp>
        <p:nvSpPr>
          <p:cNvPr id="3" name="Content Placeholder 2"/>
          <p:cNvSpPr>
            <a:spLocks noGrp="1"/>
          </p:cNvSpPr>
          <p:nvPr>
            <p:ph idx="1"/>
          </p:nvPr>
        </p:nvSpPr>
        <p:spPr>
          <a:xfrm>
            <a:off x="457200" y="1600200"/>
            <a:ext cx="8229600" cy="4953000"/>
          </a:xfrm>
        </p:spPr>
        <p:txBody>
          <a:bodyPr>
            <a:noAutofit/>
          </a:bodyPr>
          <a:lstStyle/>
          <a:p>
            <a:pPr marL="231775" indent="-231775"/>
            <a:r>
              <a:rPr lang="en-US" sz="2000" dirty="0" smtClean="0"/>
              <a:t>Becoming </a:t>
            </a:r>
            <a:r>
              <a:rPr lang="en-US" sz="2000" b="1" dirty="0" smtClean="0"/>
              <a:t>increasingly sophisticated in diagnosing corruption</a:t>
            </a:r>
          </a:p>
          <a:p>
            <a:pPr marL="682625" lvl="1" indent="-282575"/>
            <a:r>
              <a:rPr lang="en-US" sz="1800" dirty="0" smtClean="0"/>
              <a:t>But what about in </a:t>
            </a:r>
            <a:r>
              <a:rPr lang="en-US" sz="1800" b="1" dirty="0" smtClean="0"/>
              <a:t>prescribing</a:t>
            </a:r>
            <a:r>
              <a:rPr lang="en-US" sz="1800" dirty="0" smtClean="0"/>
              <a:t> solutions/remedies for better anti-corruption?</a:t>
            </a:r>
          </a:p>
          <a:p>
            <a:pPr marL="514350" indent="-514350"/>
            <a:endParaRPr lang="en-US" sz="2000" dirty="0" smtClean="0"/>
          </a:p>
          <a:p>
            <a:pPr marL="231775" indent="-231775"/>
            <a:r>
              <a:rPr lang="en-US" sz="2000" b="1" dirty="0" smtClean="0"/>
              <a:t>Does a “systemic” problem requires a “systemic” solution?</a:t>
            </a:r>
          </a:p>
          <a:p>
            <a:pPr marL="682625" lvl="1" indent="-282575"/>
            <a:r>
              <a:rPr lang="en-US" sz="1800" dirty="0" smtClean="0">
                <a:cs typeface="Times New Roman" pitchFamily="18" charset="0"/>
              </a:rPr>
              <a:t>Critical question and premise is whether AC agencies have the skills, capacity and tools to effectively monitor and evaluate corruption and decision-makers</a:t>
            </a:r>
          </a:p>
          <a:p>
            <a:pPr marL="682625" lvl="1" indent="-282575"/>
            <a:r>
              <a:rPr lang="en-US" sz="1800" b="1" dirty="0" smtClean="0">
                <a:cs typeface="Times New Roman" pitchFamily="18" charset="0"/>
              </a:rPr>
              <a:t>Corruption as a political problem - </a:t>
            </a:r>
            <a:r>
              <a:rPr lang="en-US" sz="1800" dirty="0" smtClean="0">
                <a:cs typeface="Times New Roman" pitchFamily="18" charset="0"/>
              </a:rPr>
              <a:t>s</a:t>
            </a:r>
            <a:r>
              <a:rPr lang="en-US" sz="1800" dirty="0" smtClean="0"/>
              <a:t>trong anti-corruption agencies (</a:t>
            </a:r>
            <a:r>
              <a:rPr lang="en-US" sz="1800" dirty="0" err="1" smtClean="0"/>
              <a:t>i.e</a:t>
            </a:r>
            <a:r>
              <a:rPr lang="en-US" sz="1800" dirty="0" smtClean="0"/>
              <a:t> mandates, resources and capabilities) are crucial.</a:t>
            </a:r>
          </a:p>
          <a:p>
            <a:pPr marL="682625" lvl="1" indent="-282575"/>
            <a:r>
              <a:rPr lang="en-US" sz="1800" dirty="0" smtClean="0"/>
              <a:t>Technical solutions not enough – from discourse to real power for oversight</a:t>
            </a:r>
          </a:p>
          <a:p>
            <a:pPr marL="682625" lvl="1" indent="-282575"/>
            <a:endParaRPr lang="en-US" sz="1800" dirty="0" smtClean="0"/>
          </a:p>
          <a:p>
            <a:pPr marL="282575" indent="-282575"/>
            <a:r>
              <a:rPr lang="en-US" sz="2000" b="1" dirty="0" smtClean="0"/>
              <a:t>Align diagnosing tools with prescribing of solutions</a:t>
            </a:r>
          </a:p>
          <a:p>
            <a:pPr marL="682625" lvl="1" indent="-282575"/>
            <a:r>
              <a:rPr lang="en-US" sz="1800" dirty="0" smtClean="0"/>
              <a:t>Enhance follow up on measurement and monitoring tools</a:t>
            </a:r>
          </a:p>
          <a:p>
            <a:pPr marL="682625" lvl="1" indent="-282575"/>
            <a:r>
              <a:rPr lang="en-US" sz="1800" dirty="0" smtClean="0"/>
              <a:t>Role of ongoing M&amp;E system developed by GI</a:t>
            </a:r>
          </a:p>
          <a:p>
            <a:pPr marL="682625" lvl="1" indent="-282575"/>
            <a:r>
              <a:rPr lang="en-US" sz="1800" dirty="0" smtClean="0"/>
              <a:t>Use of data and evidence to highlight progress – going beyond the rhetoric</a:t>
            </a:r>
            <a:endParaRPr lang="en-US" sz="1800" dirty="0"/>
          </a:p>
        </p:txBody>
      </p:sp>
      <p:sp>
        <p:nvSpPr>
          <p:cNvPr id="4" name="Slide Number Placeholder 3"/>
          <p:cNvSpPr>
            <a:spLocks noGrp="1"/>
          </p:cNvSpPr>
          <p:nvPr>
            <p:ph type="sldNum" sz="quarter" idx="12"/>
          </p:nvPr>
        </p:nvSpPr>
        <p:spPr/>
        <p:txBody>
          <a:bodyPr/>
          <a:lstStyle/>
          <a:p>
            <a:fld id="{B032857C-FB7D-4278-8A00-23787D1EDA4A}"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905000"/>
          </a:xfrm>
        </p:spPr>
        <p:txBody>
          <a:bodyPr>
            <a:normAutofit fontScale="90000"/>
          </a:bodyPr>
          <a:lstStyle/>
          <a:p>
            <a:r>
              <a:rPr lang="en-US" b="1" dirty="0" smtClean="0"/>
              <a:t>Diagnosing corruption in Viet Nam: </a:t>
            </a:r>
            <a:r>
              <a:rPr lang="en-US" dirty="0" smtClean="0"/>
              <a:t>How to make best use of increasing available evidence?</a:t>
            </a:r>
            <a:endParaRPr lang="en-US" dirty="0"/>
          </a:p>
        </p:txBody>
      </p:sp>
      <p:sp>
        <p:nvSpPr>
          <p:cNvPr id="3" name="Subtitle 2"/>
          <p:cNvSpPr>
            <a:spLocks noGrp="1"/>
          </p:cNvSpPr>
          <p:nvPr>
            <p:ph type="subTitle" idx="1"/>
          </p:nvPr>
        </p:nvSpPr>
        <p:spPr>
          <a:xfrm>
            <a:off x="1447800" y="3124200"/>
            <a:ext cx="6400800" cy="2438400"/>
          </a:xfrm>
        </p:spPr>
        <p:txBody>
          <a:bodyPr>
            <a:noAutofit/>
          </a:bodyPr>
          <a:lstStyle/>
          <a:p>
            <a:r>
              <a:rPr lang="en-US" sz="1600" b="1" dirty="0" smtClean="0">
                <a:solidFill>
                  <a:schemeClr val="tx1"/>
                </a:solidFill>
              </a:rPr>
              <a:t>Jairo Acuña-Alfaro</a:t>
            </a:r>
          </a:p>
          <a:p>
            <a:r>
              <a:rPr lang="en-US" sz="1600" b="1" dirty="0" smtClean="0">
                <a:solidFill>
                  <a:schemeClr val="tx1"/>
                </a:solidFill>
              </a:rPr>
              <a:t>Policy Advisor, UNDP Viet Nam</a:t>
            </a:r>
          </a:p>
          <a:p>
            <a:r>
              <a:rPr lang="en-US" sz="1600" b="1" dirty="0" smtClean="0">
                <a:solidFill>
                  <a:schemeClr val="tx1"/>
                </a:solidFill>
                <a:hlinkClick r:id="rId2"/>
              </a:rPr>
              <a:t>jairo.acuna@undp.org</a:t>
            </a:r>
            <a:endParaRPr lang="en-US" sz="1600" b="1" dirty="0" smtClean="0">
              <a:solidFill>
                <a:schemeClr val="tx1"/>
              </a:solidFill>
            </a:endParaRPr>
          </a:p>
          <a:p>
            <a:endParaRPr lang="en-US" sz="1600" dirty="0" smtClean="0">
              <a:solidFill>
                <a:schemeClr val="tx1"/>
              </a:solidFill>
            </a:endParaRPr>
          </a:p>
          <a:p>
            <a:r>
              <a:rPr lang="en-US" sz="1600" dirty="0" smtClean="0">
                <a:solidFill>
                  <a:schemeClr val="tx1"/>
                </a:solidFill>
              </a:rPr>
              <a:t>Presentation prepared for Anti-Corruption Dialogue Roundtable Discussion</a:t>
            </a:r>
          </a:p>
          <a:p>
            <a:r>
              <a:rPr lang="en-US" sz="1600" i="1" dirty="0" smtClean="0">
                <a:solidFill>
                  <a:schemeClr val="tx1"/>
                </a:solidFill>
              </a:rPr>
              <a:t>Session 1 – “Understanding about Corruption and where we are?”</a:t>
            </a:r>
            <a:r>
              <a:rPr lang="en-GB" sz="1600" b="1" i="1" dirty="0" smtClean="0"/>
              <a:t> </a:t>
            </a:r>
            <a:endParaRPr lang="en-US" sz="1600" i="1" dirty="0"/>
          </a:p>
          <a:p>
            <a:endParaRPr lang="en-US" sz="1600" dirty="0" smtClean="0">
              <a:solidFill>
                <a:schemeClr val="tx1"/>
              </a:solidFill>
            </a:endParaRPr>
          </a:p>
          <a:p>
            <a:r>
              <a:rPr lang="en-US" sz="1600" dirty="0" smtClean="0">
                <a:solidFill>
                  <a:schemeClr val="tx1"/>
                </a:solidFill>
              </a:rPr>
              <a:t>November, 2011, Ha </a:t>
            </a:r>
            <a:r>
              <a:rPr lang="en-US" sz="1600" dirty="0" err="1" smtClean="0">
                <a:solidFill>
                  <a:schemeClr val="tx1"/>
                </a:solidFill>
              </a:rPr>
              <a:t>Noi</a:t>
            </a:r>
            <a:endParaRPr lang="en-US" sz="1600" dirty="0"/>
          </a:p>
        </p:txBody>
      </p:sp>
      <p:sp>
        <p:nvSpPr>
          <p:cNvPr id="4" name="Slide Number Placeholder 3"/>
          <p:cNvSpPr>
            <a:spLocks noGrp="1"/>
          </p:cNvSpPr>
          <p:nvPr>
            <p:ph type="sldNum" sz="quarter" idx="12"/>
          </p:nvPr>
        </p:nvSpPr>
        <p:spPr/>
        <p:txBody>
          <a:bodyPr/>
          <a:lstStyle/>
          <a:p>
            <a:fld id="{B032857C-FB7D-4278-8A00-23787D1EDA4A}" type="slidenum">
              <a:rPr lang="en-US" smtClean="0"/>
              <a:pPr/>
              <a:t>14</a:t>
            </a:fld>
            <a:endParaRPr lang="en-US"/>
          </a:p>
        </p:txBody>
      </p:sp>
      <p:sp>
        <p:nvSpPr>
          <p:cNvPr id="5" name="Rectangle 4"/>
          <p:cNvSpPr/>
          <p:nvPr/>
        </p:nvSpPr>
        <p:spPr>
          <a:xfrm>
            <a:off x="1066800" y="6091535"/>
            <a:ext cx="7010400" cy="461665"/>
          </a:xfrm>
          <a:prstGeom prst="rect">
            <a:avLst/>
          </a:prstGeom>
        </p:spPr>
        <p:txBody>
          <a:bodyPr wrap="square">
            <a:spAutoFit/>
          </a:bodyPr>
          <a:lstStyle/>
          <a:p>
            <a:pPr algn="ctr">
              <a:defRPr/>
            </a:pPr>
            <a:r>
              <a:rPr lang="en-US" sz="1200" i="1" dirty="0" smtClean="0">
                <a:latin typeface="Arial" pitchFamily="34" charset="0"/>
                <a:cs typeface="Arial" pitchFamily="34" charset="0"/>
              </a:rPr>
              <a:t>The views expressed in this presentation do not necessarily reflect the official views or </a:t>
            </a:r>
            <a:br>
              <a:rPr lang="en-US" sz="1200" i="1" dirty="0" smtClean="0">
                <a:latin typeface="Arial" pitchFamily="34" charset="0"/>
                <a:cs typeface="Arial" pitchFamily="34" charset="0"/>
              </a:rPr>
            </a:br>
            <a:r>
              <a:rPr lang="en-US" sz="1200" i="1" dirty="0" smtClean="0">
                <a:latin typeface="Arial" pitchFamily="34" charset="0"/>
                <a:cs typeface="Arial" pitchFamily="34" charset="0"/>
              </a:rPr>
              <a:t>positions of the United Nations, UNDP Viet Nam or partner organizations.</a:t>
            </a:r>
            <a:endParaRPr lang="en-GB"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 Outline of presentation</a:t>
            </a:r>
            <a:endParaRPr lang="en-US" dirty="0"/>
          </a:p>
        </p:txBody>
      </p:sp>
      <p:sp>
        <p:nvSpPr>
          <p:cNvPr id="3" name="Content Placeholder 2"/>
          <p:cNvSpPr>
            <a:spLocks noGrp="1"/>
          </p:cNvSpPr>
          <p:nvPr>
            <p:ph idx="1"/>
          </p:nvPr>
        </p:nvSpPr>
        <p:spPr/>
        <p:txBody>
          <a:bodyPr>
            <a:normAutofit/>
          </a:bodyPr>
          <a:lstStyle/>
          <a:p>
            <a:r>
              <a:rPr lang="en-US" dirty="0" smtClean="0"/>
              <a:t>A timeline view</a:t>
            </a:r>
          </a:p>
          <a:p>
            <a:r>
              <a:rPr lang="en-US" dirty="0" smtClean="0"/>
              <a:t>What?</a:t>
            </a:r>
          </a:p>
          <a:p>
            <a:pPr lvl="1"/>
            <a:r>
              <a:rPr lang="en-US" dirty="0" smtClean="0"/>
              <a:t>Do we know better now?</a:t>
            </a:r>
          </a:p>
          <a:p>
            <a:pPr lvl="1"/>
            <a:r>
              <a:rPr lang="en-US" dirty="0" smtClean="0"/>
              <a:t>What is the evidence telling us?</a:t>
            </a:r>
          </a:p>
          <a:p>
            <a:r>
              <a:rPr lang="en-US" dirty="0" smtClean="0"/>
              <a:t>How?</a:t>
            </a:r>
          </a:p>
          <a:p>
            <a:pPr lvl="1"/>
            <a:r>
              <a:rPr lang="en-US" dirty="0" smtClean="0"/>
              <a:t>How do we use this evidence?</a:t>
            </a:r>
          </a:p>
          <a:p>
            <a:pPr lvl="1"/>
            <a:r>
              <a:rPr lang="en-US" dirty="0" smtClean="0"/>
              <a:t>How does this evidence support policy making?</a:t>
            </a:r>
          </a:p>
          <a:p>
            <a:pPr lvl="1"/>
            <a:r>
              <a:rPr lang="en-US" dirty="0" smtClean="0"/>
              <a:t>How does this evidence support implementation?</a:t>
            </a:r>
            <a:endParaRPr lang="en-US" dirty="0"/>
          </a:p>
        </p:txBody>
      </p:sp>
      <p:sp>
        <p:nvSpPr>
          <p:cNvPr id="4" name="Slide Number Placeholder 3"/>
          <p:cNvSpPr>
            <a:spLocks noGrp="1"/>
          </p:cNvSpPr>
          <p:nvPr>
            <p:ph type="sldNum" sz="quarter" idx="12"/>
          </p:nvPr>
        </p:nvSpPr>
        <p:spPr/>
        <p:txBody>
          <a:bodyPr/>
          <a:lstStyle/>
          <a:p>
            <a:fld id="{B032857C-FB7D-4278-8A00-23787D1EDA4A}"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fontScale="90000"/>
          </a:bodyPr>
          <a:lstStyle/>
          <a:p>
            <a:pPr algn="l"/>
            <a:r>
              <a:rPr lang="en-US" b="1" dirty="0" smtClean="0"/>
              <a:t>A timeline view of a sample of corruption surveys</a:t>
            </a:r>
            <a:endParaRPr lang="en-US" b="1" dirty="0"/>
          </a:p>
        </p:txBody>
      </p:sp>
      <p:graphicFrame>
        <p:nvGraphicFramePr>
          <p:cNvPr id="4" name="Table 3"/>
          <p:cNvGraphicFramePr>
            <a:graphicFrameLocks noGrp="1"/>
          </p:cNvGraphicFramePr>
          <p:nvPr/>
        </p:nvGraphicFramePr>
        <p:xfrm>
          <a:off x="152400" y="6096000"/>
          <a:ext cx="8915400" cy="365760"/>
        </p:xfrm>
        <a:graphic>
          <a:graphicData uri="http://schemas.openxmlformats.org/drawingml/2006/table">
            <a:tbl>
              <a:tblPr firstRow="1" bandRow="1">
                <a:tableStyleId>{5C22544A-7EE6-4342-B048-85BDC9FD1C3A}</a:tableStyleId>
              </a:tblPr>
              <a:tblGrid>
                <a:gridCol w="1114425"/>
                <a:gridCol w="1114425"/>
                <a:gridCol w="1114425"/>
                <a:gridCol w="1114425"/>
                <a:gridCol w="1114425"/>
                <a:gridCol w="1114425"/>
                <a:gridCol w="1114425"/>
                <a:gridCol w="1114425"/>
              </a:tblGrid>
              <a:tr h="304800">
                <a:tc>
                  <a:txBody>
                    <a:bodyPr/>
                    <a:lstStyle/>
                    <a:p>
                      <a:pPr algn="ctr"/>
                      <a:r>
                        <a:rPr lang="en-US" b="0" dirty="0" smtClean="0"/>
                        <a:t>2005</a:t>
                      </a:r>
                      <a:endParaRPr lang="en-US" b="0" dirty="0"/>
                    </a:p>
                  </a:txBody>
                  <a:tcPr/>
                </a:tc>
                <a:tc>
                  <a:txBody>
                    <a:bodyPr/>
                    <a:lstStyle/>
                    <a:p>
                      <a:pPr algn="ctr"/>
                      <a:r>
                        <a:rPr lang="en-US" b="0" dirty="0" smtClean="0"/>
                        <a:t>2006</a:t>
                      </a:r>
                      <a:endParaRPr lang="en-US" b="0" dirty="0"/>
                    </a:p>
                  </a:txBody>
                  <a:tcPr/>
                </a:tc>
                <a:tc>
                  <a:txBody>
                    <a:bodyPr/>
                    <a:lstStyle/>
                    <a:p>
                      <a:pPr algn="ctr"/>
                      <a:r>
                        <a:rPr lang="en-US" b="0" dirty="0" smtClean="0"/>
                        <a:t>2007</a:t>
                      </a:r>
                      <a:endParaRPr lang="en-US" b="0" dirty="0"/>
                    </a:p>
                  </a:txBody>
                  <a:tcPr/>
                </a:tc>
                <a:tc>
                  <a:txBody>
                    <a:bodyPr/>
                    <a:lstStyle/>
                    <a:p>
                      <a:pPr algn="ctr"/>
                      <a:r>
                        <a:rPr lang="en-US" b="0" dirty="0" smtClean="0"/>
                        <a:t>2008</a:t>
                      </a:r>
                      <a:endParaRPr lang="en-US" b="0" dirty="0"/>
                    </a:p>
                  </a:txBody>
                  <a:tcPr/>
                </a:tc>
                <a:tc>
                  <a:txBody>
                    <a:bodyPr/>
                    <a:lstStyle/>
                    <a:p>
                      <a:pPr algn="ctr"/>
                      <a:r>
                        <a:rPr lang="en-US" b="0" dirty="0" smtClean="0"/>
                        <a:t>2009</a:t>
                      </a:r>
                      <a:endParaRPr lang="en-US" b="0" dirty="0"/>
                    </a:p>
                  </a:txBody>
                  <a:tcPr/>
                </a:tc>
                <a:tc>
                  <a:txBody>
                    <a:bodyPr/>
                    <a:lstStyle/>
                    <a:p>
                      <a:pPr algn="ctr"/>
                      <a:r>
                        <a:rPr lang="en-US" b="0" dirty="0" smtClean="0"/>
                        <a:t>2010</a:t>
                      </a:r>
                      <a:endParaRPr lang="en-US" b="0" dirty="0"/>
                    </a:p>
                  </a:txBody>
                  <a:tcPr/>
                </a:tc>
                <a:tc>
                  <a:txBody>
                    <a:bodyPr/>
                    <a:lstStyle/>
                    <a:p>
                      <a:pPr algn="ctr"/>
                      <a:r>
                        <a:rPr lang="en-US" b="0" dirty="0" smtClean="0"/>
                        <a:t>2011</a:t>
                      </a:r>
                      <a:endParaRPr lang="en-US" b="0" dirty="0"/>
                    </a:p>
                  </a:txBody>
                  <a:tcPr/>
                </a:tc>
                <a:tc>
                  <a:txBody>
                    <a:bodyPr/>
                    <a:lstStyle/>
                    <a:p>
                      <a:pPr algn="ctr"/>
                      <a:r>
                        <a:rPr lang="en-US" b="0" dirty="0" smtClean="0"/>
                        <a:t>2012</a:t>
                      </a:r>
                      <a:endParaRPr lang="en-US" b="0" dirty="0"/>
                    </a:p>
                  </a:txBody>
                  <a:tcPr/>
                </a:tc>
              </a:tr>
            </a:tbl>
          </a:graphicData>
        </a:graphic>
      </p:graphicFrame>
      <p:sp>
        <p:nvSpPr>
          <p:cNvPr id="5" name="TextBox 4"/>
          <p:cNvSpPr txBox="1"/>
          <p:nvPr/>
        </p:nvSpPr>
        <p:spPr>
          <a:xfrm rot="16200000">
            <a:off x="-561589" y="4567344"/>
            <a:ext cx="2735044" cy="369332"/>
          </a:xfrm>
          <a:prstGeom prst="rect">
            <a:avLst/>
          </a:prstGeom>
          <a:noFill/>
        </p:spPr>
        <p:txBody>
          <a:bodyPr wrap="none" rtlCol="0">
            <a:spAutoFit/>
          </a:bodyPr>
          <a:lstStyle/>
          <a:p>
            <a:r>
              <a:rPr lang="en-US" b="1" dirty="0" smtClean="0"/>
              <a:t>AC Diagnostics Study - CPV</a:t>
            </a:r>
            <a:endParaRPr lang="en-US" b="1" dirty="0"/>
          </a:p>
        </p:txBody>
      </p:sp>
      <p:sp>
        <p:nvSpPr>
          <p:cNvPr id="6" name="TextBox 5"/>
          <p:cNvSpPr txBox="1"/>
          <p:nvPr/>
        </p:nvSpPr>
        <p:spPr>
          <a:xfrm rot="16200000">
            <a:off x="5064758" y="3632344"/>
            <a:ext cx="4681090" cy="246221"/>
          </a:xfrm>
          <a:prstGeom prst="rect">
            <a:avLst/>
          </a:prstGeom>
          <a:noFill/>
        </p:spPr>
        <p:txBody>
          <a:bodyPr wrap="none" rtlCol="0">
            <a:spAutoFit/>
          </a:bodyPr>
          <a:lstStyle/>
          <a:p>
            <a:r>
              <a:rPr lang="en-US" sz="1000" dirty="0" smtClean="0"/>
              <a:t>Provincial Governance and Public Administration Performance – VFF, CECODES, UNDP</a:t>
            </a:r>
            <a:endParaRPr lang="en-US" sz="1000" dirty="0"/>
          </a:p>
        </p:txBody>
      </p:sp>
      <p:sp>
        <p:nvSpPr>
          <p:cNvPr id="7" name="TextBox 6"/>
          <p:cNvSpPr txBox="1"/>
          <p:nvPr/>
        </p:nvSpPr>
        <p:spPr>
          <a:xfrm rot="16200000">
            <a:off x="6009992" y="4392168"/>
            <a:ext cx="3161443" cy="246221"/>
          </a:xfrm>
          <a:prstGeom prst="rect">
            <a:avLst/>
          </a:prstGeom>
          <a:noFill/>
        </p:spPr>
        <p:txBody>
          <a:bodyPr wrap="none" rtlCol="0">
            <a:spAutoFit/>
          </a:bodyPr>
          <a:lstStyle/>
          <a:p>
            <a:r>
              <a:rPr lang="en-US" sz="1000" dirty="0" smtClean="0"/>
              <a:t>Youth Integrity Survey – TI – Towards Transparency et al.</a:t>
            </a:r>
            <a:endParaRPr lang="en-US" sz="1000" dirty="0"/>
          </a:p>
        </p:txBody>
      </p:sp>
      <p:sp>
        <p:nvSpPr>
          <p:cNvPr id="8" name="TextBox 7"/>
          <p:cNvSpPr txBox="1"/>
          <p:nvPr/>
        </p:nvSpPr>
        <p:spPr>
          <a:xfrm rot="16200000">
            <a:off x="4663204" y="4297591"/>
            <a:ext cx="3350597" cy="246221"/>
          </a:xfrm>
          <a:prstGeom prst="rect">
            <a:avLst/>
          </a:prstGeom>
          <a:noFill/>
        </p:spPr>
        <p:txBody>
          <a:bodyPr wrap="none" rtlCol="0">
            <a:spAutoFit/>
          </a:bodyPr>
          <a:lstStyle/>
          <a:p>
            <a:r>
              <a:rPr lang="en-US" sz="1000" dirty="0" smtClean="0"/>
              <a:t>Global Corruption Barometer – TI and Towards Transparency</a:t>
            </a:r>
            <a:endParaRPr lang="en-US" sz="1000" dirty="0"/>
          </a:p>
        </p:txBody>
      </p:sp>
      <p:sp>
        <p:nvSpPr>
          <p:cNvPr id="9" name="TextBox 8"/>
          <p:cNvSpPr txBox="1"/>
          <p:nvPr/>
        </p:nvSpPr>
        <p:spPr>
          <a:xfrm rot="16200000">
            <a:off x="5742803" y="4505981"/>
            <a:ext cx="2933816" cy="246221"/>
          </a:xfrm>
          <a:prstGeom prst="rect">
            <a:avLst/>
          </a:prstGeom>
          <a:noFill/>
        </p:spPr>
        <p:txBody>
          <a:bodyPr wrap="none" rtlCol="0">
            <a:spAutoFit/>
          </a:bodyPr>
          <a:lstStyle/>
          <a:p>
            <a:r>
              <a:rPr lang="en-US" sz="1000" dirty="0" smtClean="0"/>
              <a:t>Provincial Competitiveness Index– VCCI, </a:t>
            </a:r>
            <a:r>
              <a:rPr lang="en-US" sz="1000" dirty="0" err="1" smtClean="0"/>
              <a:t>VNCi</a:t>
            </a:r>
            <a:r>
              <a:rPr lang="en-US" sz="1000" dirty="0" smtClean="0"/>
              <a:t>, </a:t>
            </a:r>
            <a:r>
              <a:rPr lang="en-US" sz="1000" dirty="0" err="1" smtClean="0"/>
              <a:t>USAiD</a:t>
            </a:r>
            <a:endParaRPr lang="en-US" sz="1000" dirty="0"/>
          </a:p>
        </p:txBody>
      </p:sp>
      <p:sp>
        <p:nvSpPr>
          <p:cNvPr id="10" name="TextBox 9"/>
          <p:cNvSpPr txBox="1"/>
          <p:nvPr/>
        </p:nvSpPr>
        <p:spPr>
          <a:xfrm rot="16200000">
            <a:off x="4292622" y="4308010"/>
            <a:ext cx="3329758" cy="246221"/>
          </a:xfrm>
          <a:prstGeom prst="rect">
            <a:avLst/>
          </a:prstGeom>
          <a:noFill/>
        </p:spPr>
        <p:txBody>
          <a:bodyPr wrap="none" rtlCol="0">
            <a:spAutoFit/>
          </a:bodyPr>
          <a:lstStyle/>
          <a:p>
            <a:r>
              <a:rPr lang="en-US" sz="1000" dirty="0" smtClean="0"/>
              <a:t>Pilot Provincial Governance and PAPI – VFF, CECODES, UNDP</a:t>
            </a:r>
            <a:endParaRPr lang="en-US" sz="1000" dirty="0"/>
          </a:p>
        </p:txBody>
      </p:sp>
      <p:sp>
        <p:nvSpPr>
          <p:cNvPr id="11" name="TextBox 10"/>
          <p:cNvSpPr txBox="1"/>
          <p:nvPr/>
        </p:nvSpPr>
        <p:spPr>
          <a:xfrm rot="16200000">
            <a:off x="4691392" y="4505981"/>
            <a:ext cx="2933816" cy="246221"/>
          </a:xfrm>
          <a:prstGeom prst="rect">
            <a:avLst/>
          </a:prstGeom>
          <a:noFill/>
        </p:spPr>
        <p:txBody>
          <a:bodyPr wrap="none" rtlCol="0">
            <a:spAutoFit/>
          </a:bodyPr>
          <a:lstStyle/>
          <a:p>
            <a:r>
              <a:rPr lang="en-US" sz="1000" dirty="0" smtClean="0"/>
              <a:t>Provincial Competitiveness Index– VCCI, </a:t>
            </a:r>
            <a:r>
              <a:rPr lang="en-US" sz="1000" dirty="0" err="1" smtClean="0"/>
              <a:t>VNCi</a:t>
            </a:r>
            <a:r>
              <a:rPr lang="en-US" sz="1000" dirty="0" smtClean="0"/>
              <a:t>, </a:t>
            </a:r>
            <a:r>
              <a:rPr lang="en-US" sz="1000" dirty="0" err="1" smtClean="0"/>
              <a:t>USAiD</a:t>
            </a:r>
            <a:endParaRPr lang="en-US" sz="1000" dirty="0"/>
          </a:p>
        </p:txBody>
      </p:sp>
      <p:sp>
        <p:nvSpPr>
          <p:cNvPr id="12" name="TextBox 11"/>
          <p:cNvSpPr txBox="1"/>
          <p:nvPr/>
        </p:nvSpPr>
        <p:spPr>
          <a:xfrm rot="16200000">
            <a:off x="2399300" y="4499890"/>
            <a:ext cx="2930610" cy="261610"/>
          </a:xfrm>
          <a:prstGeom prst="rect">
            <a:avLst/>
          </a:prstGeom>
          <a:noFill/>
        </p:spPr>
        <p:txBody>
          <a:bodyPr wrap="none" rtlCol="0">
            <a:spAutoFit/>
          </a:bodyPr>
          <a:lstStyle/>
          <a:p>
            <a:r>
              <a:rPr lang="en-US" sz="1100" dirty="0" smtClean="0"/>
              <a:t>VHLSS Pilot Governance Module– MPI/GSO, WB</a:t>
            </a:r>
            <a:endParaRPr lang="en-US" sz="1100" dirty="0"/>
          </a:p>
        </p:txBody>
      </p:sp>
      <p:sp>
        <p:nvSpPr>
          <p:cNvPr id="13" name="TextBox 12"/>
          <p:cNvSpPr txBox="1"/>
          <p:nvPr/>
        </p:nvSpPr>
        <p:spPr>
          <a:xfrm rot="16200000">
            <a:off x="3211336" y="4362031"/>
            <a:ext cx="3206327" cy="261610"/>
          </a:xfrm>
          <a:prstGeom prst="rect">
            <a:avLst/>
          </a:prstGeom>
          <a:noFill/>
        </p:spPr>
        <p:txBody>
          <a:bodyPr wrap="none" rtlCol="0">
            <a:spAutoFit/>
          </a:bodyPr>
          <a:lstStyle/>
          <a:p>
            <a:r>
              <a:rPr lang="en-US" sz="1100" dirty="0" smtClean="0"/>
              <a:t>Provincial Competitiveness Index– VCCI, </a:t>
            </a:r>
            <a:r>
              <a:rPr lang="en-US" sz="1100" dirty="0" err="1" smtClean="0"/>
              <a:t>VNCi</a:t>
            </a:r>
            <a:r>
              <a:rPr lang="en-US" sz="1100" dirty="0" smtClean="0"/>
              <a:t>, </a:t>
            </a:r>
            <a:r>
              <a:rPr lang="en-US" sz="1100" dirty="0" err="1" smtClean="0"/>
              <a:t>USAiD</a:t>
            </a:r>
            <a:endParaRPr lang="en-US" sz="1100" dirty="0"/>
          </a:p>
        </p:txBody>
      </p:sp>
      <p:sp>
        <p:nvSpPr>
          <p:cNvPr id="14" name="TextBox 13"/>
          <p:cNvSpPr txBox="1"/>
          <p:nvPr/>
        </p:nvSpPr>
        <p:spPr>
          <a:xfrm rot="16200000">
            <a:off x="2068336" y="4362031"/>
            <a:ext cx="3206327" cy="261610"/>
          </a:xfrm>
          <a:prstGeom prst="rect">
            <a:avLst/>
          </a:prstGeom>
          <a:noFill/>
        </p:spPr>
        <p:txBody>
          <a:bodyPr wrap="none" rtlCol="0">
            <a:spAutoFit/>
          </a:bodyPr>
          <a:lstStyle/>
          <a:p>
            <a:r>
              <a:rPr lang="en-US" sz="1100" dirty="0" smtClean="0"/>
              <a:t>Provincial Competitiveness Index– VCCI, </a:t>
            </a:r>
            <a:r>
              <a:rPr lang="en-US" sz="1100" dirty="0" err="1" smtClean="0"/>
              <a:t>VNCi</a:t>
            </a:r>
            <a:r>
              <a:rPr lang="en-US" sz="1100" dirty="0" smtClean="0"/>
              <a:t>, </a:t>
            </a:r>
            <a:r>
              <a:rPr lang="en-US" sz="1100" dirty="0" err="1" smtClean="0"/>
              <a:t>USAiD</a:t>
            </a:r>
            <a:endParaRPr lang="en-US" sz="1100" dirty="0"/>
          </a:p>
        </p:txBody>
      </p:sp>
      <p:sp>
        <p:nvSpPr>
          <p:cNvPr id="15" name="TextBox 14"/>
          <p:cNvSpPr txBox="1"/>
          <p:nvPr/>
        </p:nvSpPr>
        <p:spPr>
          <a:xfrm rot="16200000">
            <a:off x="933031" y="4362031"/>
            <a:ext cx="3206327" cy="261610"/>
          </a:xfrm>
          <a:prstGeom prst="rect">
            <a:avLst/>
          </a:prstGeom>
          <a:noFill/>
        </p:spPr>
        <p:txBody>
          <a:bodyPr wrap="none" rtlCol="0">
            <a:spAutoFit/>
          </a:bodyPr>
          <a:lstStyle/>
          <a:p>
            <a:r>
              <a:rPr lang="en-US" sz="1100" dirty="0" smtClean="0"/>
              <a:t>Provincial Competitiveness Index– VCCI, </a:t>
            </a:r>
            <a:r>
              <a:rPr lang="en-US" sz="1100" dirty="0" err="1" smtClean="0"/>
              <a:t>VNCi</a:t>
            </a:r>
            <a:r>
              <a:rPr lang="en-US" sz="1100" dirty="0" smtClean="0"/>
              <a:t>, </a:t>
            </a:r>
            <a:r>
              <a:rPr lang="en-US" sz="1100" dirty="0" err="1" smtClean="0"/>
              <a:t>USAiD</a:t>
            </a:r>
            <a:endParaRPr lang="en-US" sz="1100" dirty="0"/>
          </a:p>
        </p:txBody>
      </p:sp>
      <p:sp>
        <p:nvSpPr>
          <p:cNvPr id="16" name="Rectangle 15"/>
          <p:cNvSpPr/>
          <p:nvPr/>
        </p:nvSpPr>
        <p:spPr>
          <a:xfrm rot="16200000">
            <a:off x="82442" y="5002431"/>
            <a:ext cx="1925527" cy="261610"/>
          </a:xfrm>
          <a:prstGeom prst="rect">
            <a:avLst/>
          </a:prstGeom>
        </p:spPr>
        <p:txBody>
          <a:bodyPr wrap="none">
            <a:spAutoFit/>
          </a:bodyPr>
          <a:lstStyle/>
          <a:p>
            <a:r>
              <a:rPr lang="en-US" sz="1100" dirty="0" smtClean="0"/>
              <a:t>World Bank Enterprise Survey </a:t>
            </a:r>
            <a:endParaRPr lang="en-US" sz="1100" dirty="0"/>
          </a:p>
        </p:txBody>
      </p:sp>
      <p:sp>
        <p:nvSpPr>
          <p:cNvPr id="17" name="Rectangle 16"/>
          <p:cNvSpPr/>
          <p:nvPr/>
        </p:nvSpPr>
        <p:spPr>
          <a:xfrm rot="16200000">
            <a:off x="4052536" y="5002431"/>
            <a:ext cx="1925527" cy="261610"/>
          </a:xfrm>
          <a:prstGeom prst="rect">
            <a:avLst/>
          </a:prstGeom>
        </p:spPr>
        <p:txBody>
          <a:bodyPr wrap="none">
            <a:spAutoFit/>
          </a:bodyPr>
          <a:lstStyle/>
          <a:p>
            <a:r>
              <a:rPr lang="en-US" sz="1100" dirty="0" smtClean="0"/>
              <a:t>World Bank Enterprise Survey </a:t>
            </a:r>
            <a:endParaRPr lang="en-US" sz="1100" dirty="0"/>
          </a:p>
        </p:txBody>
      </p:sp>
      <p:sp>
        <p:nvSpPr>
          <p:cNvPr id="18" name="Rectangle 17"/>
          <p:cNvSpPr/>
          <p:nvPr/>
        </p:nvSpPr>
        <p:spPr>
          <a:xfrm rot="16200000">
            <a:off x="1025261" y="5175556"/>
            <a:ext cx="1579278" cy="261610"/>
          </a:xfrm>
          <a:prstGeom prst="rect">
            <a:avLst/>
          </a:prstGeom>
        </p:spPr>
        <p:txBody>
          <a:bodyPr wrap="none">
            <a:spAutoFit/>
          </a:bodyPr>
          <a:lstStyle/>
          <a:p>
            <a:r>
              <a:rPr lang="en-US" sz="1100" dirty="0" smtClean="0"/>
              <a:t>Enterprise Survey  - GSO</a:t>
            </a:r>
            <a:endParaRPr lang="en-US" sz="1100" dirty="0"/>
          </a:p>
        </p:txBody>
      </p:sp>
      <p:sp>
        <p:nvSpPr>
          <p:cNvPr id="19" name="Rectangle 18"/>
          <p:cNvSpPr/>
          <p:nvPr/>
        </p:nvSpPr>
        <p:spPr>
          <a:xfrm rot="16200000">
            <a:off x="4405861" y="5175556"/>
            <a:ext cx="1579278" cy="261610"/>
          </a:xfrm>
          <a:prstGeom prst="rect">
            <a:avLst/>
          </a:prstGeom>
        </p:spPr>
        <p:txBody>
          <a:bodyPr wrap="none">
            <a:spAutoFit/>
          </a:bodyPr>
          <a:lstStyle/>
          <a:p>
            <a:r>
              <a:rPr lang="en-US" sz="1100" dirty="0" smtClean="0"/>
              <a:t>Enterprise Survey - GSO </a:t>
            </a:r>
            <a:endParaRPr lang="en-US" sz="1100" dirty="0"/>
          </a:p>
        </p:txBody>
      </p:sp>
      <p:sp>
        <p:nvSpPr>
          <p:cNvPr id="20" name="TextBox 19"/>
          <p:cNvSpPr txBox="1"/>
          <p:nvPr/>
        </p:nvSpPr>
        <p:spPr>
          <a:xfrm rot="16200000">
            <a:off x="10936" y="4362031"/>
            <a:ext cx="3206327" cy="261610"/>
          </a:xfrm>
          <a:prstGeom prst="rect">
            <a:avLst/>
          </a:prstGeom>
          <a:noFill/>
        </p:spPr>
        <p:txBody>
          <a:bodyPr wrap="none" rtlCol="0">
            <a:spAutoFit/>
          </a:bodyPr>
          <a:lstStyle/>
          <a:p>
            <a:r>
              <a:rPr lang="en-US" sz="1100" dirty="0" smtClean="0"/>
              <a:t>Provincial Competitiveness Index– VCCI, </a:t>
            </a:r>
            <a:r>
              <a:rPr lang="en-US" sz="1100" dirty="0" err="1" smtClean="0"/>
              <a:t>VNCi</a:t>
            </a:r>
            <a:r>
              <a:rPr lang="en-US" sz="1100" dirty="0" smtClean="0"/>
              <a:t>, </a:t>
            </a:r>
            <a:r>
              <a:rPr lang="en-US" sz="1100" dirty="0" err="1" smtClean="0"/>
              <a:t>USAiD</a:t>
            </a:r>
            <a:endParaRPr lang="en-US" sz="1100" dirty="0"/>
          </a:p>
        </p:txBody>
      </p:sp>
      <p:sp>
        <p:nvSpPr>
          <p:cNvPr id="10241" name="Rectangle 1"/>
          <p:cNvSpPr>
            <a:spLocks noChangeArrowheads="1"/>
          </p:cNvSpPr>
          <p:nvPr/>
        </p:nvSpPr>
        <p:spPr bwMode="auto">
          <a:xfrm rot="16200000">
            <a:off x="4772481" y="4239081"/>
            <a:ext cx="3467616"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i="0" u="none" strike="noStrike" cap="none" normalizeH="0" baseline="0" dirty="0" smtClean="0">
                <a:ln>
                  <a:noFill/>
                </a:ln>
                <a:solidFill>
                  <a:schemeClr val="tx1"/>
                </a:solidFill>
                <a:effectLst/>
                <a:latin typeface="+mj-lt"/>
                <a:ea typeface="Times New Roman" pitchFamily="18" charset="0"/>
                <a:cs typeface="Arial" pitchFamily="34" charset="0"/>
              </a:rPr>
              <a:t>Assessment of Corruption Behavior in the Education Sector</a:t>
            </a:r>
            <a:r>
              <a:rPr kumimoji="0" lang="en-US" sz="1000" i="0" u="none" strike="noStrike" cap="none" normalizeH="0" dirty="0" smtClean="0">
                <a:ln>
                  <a:noFill/>
                </a:ln>
                <a:solidFill>
                  <a:schemeClr val="tx1"/>
                </a:solidFill>
                <a:effectLst/>
                <a:latin typeface="+mj-lt"/>
                <a:ea typeface="Times New Roman" pitchFamily="18" charset="0"/>
                <a:cs typeface="Arial" pitchFamily="34" charset="0"/>
              </a:rPr>
              <a:t> - GI</a:t>
            </a:r>
            <a:endParaRPr kumimoji="0" lang="en-US" sz="1000" i="0" u="none" strike="noStrike" cap="none" normalizeH="0" baseline="0" dirty="0" smtClean="0">
              <a:ln>
                <a:noFill/>
              </a:ln>
              <a:solidFill>
                <a:schemeClr val="tx1"/>
              </a:solidFill>
              <a:effectLst/>
              <a:latin typeface="+mj-lt"/>
              <a:cs typeface="Arial" pitchFamily="34" charset="0"/>
            </a:endParaRPr>
          </a:p>
        </p:txBody>
      </p:sp>
      <p:sp>
        <p:nvSpPr>
          <p:cNvPr id="22" name="Rectangle 21"/>
          <p:cNvSpPr/>
          <p:nvPr/>
        </p:nvSpPr>
        <p:spPr>
          <a:xfrm rot="16200000">
            <a:off x="4372689" y="3534489"/>
            <a:ext cx="4876800" cy="246221"/>
          </a:xfrm>
          <a:prstGeom prst="rect">
            <a:avLst/>
          </a:prstGeom>
        </p:spPr>
        <p:txBody>
          <a:bodyPr wrap="square">
            <a:spAutoFit/>
          </a:bodyPr>
          <a:lstStyle/>
          <a:p>
            <a:r>
              <a:rPr lang="en-US" sz="1000" dirty="0"/>
              <a:t>Corruption Risks in the Issuance and Transfers of Land Use Rights &amp; House </a:t>
            </a:r>
            <a:r>
              <a:rPr lang="en-US" sz="1000" dirty="0" smtClean="0"/>
              <a:t>Ownership - GI</a:t>
            </a:r>
            <a:endParaRPr lang="en-US" sz="1000" dirty="0"/>
          </a:p>
        </p:txBody>
      </p:sp>
      <p:sp>
        <p:nvSpPr>
          <p:cNvPr id="23" name="Rectangle 22"/>
          <p:cNvSpPr/>
          <p:nvPr/>
        </p:nvSpPr>
        <p:spPr>
          <a:xfrm rot="16200000">
            <a:off x="5134689" y="3305890"/>
            <a:ext cx="5334000" cy="246221"/>
          </a:xfrm>
          <a:prstGeom prst="rect">
            <a:avLst/>
          </a:prstGeom>
        </p:spPr>
        <p:txBody>
          <a:bodyPr wrap="square">
            <a:spAutoFit/>
          </a:bodyPr>
          <a:lstStyle/>
          <a:p>
            <a:r>
              <a:rPr lang="en-US" sz="1000" dirty="0" smtClean="0"/>
              <a:t>Sociological Survey on Corruption Risks in the Management of Mineral Resource Exploitation - GI</a:t>
            </a:r>
            <a:endParaRPr lang="en-US" sz="1000" dirty="0"/>
          </a:p>
        </p:txBody>
      </p:sp>
      <p:sp>
        <p:nvSpPr>
          <p:cNvPr id="24" name="TextBox 23"/>
          <p:cNvSpPr txBox="1"/>
          <p:nvPr/>
        </p:nvSpPr>
        <p:spPr>
          <a:xfrm rot="16200000">
            <a:off x="6266486" y="3599483"/>
            <a:ext cx="4746812" cy="246221"/>
          </a:xfrm>
          <a:prstGeom prst="rect">
            <a:avLst/>
          </a:prstGeom>
          <a:noFill/>
        </p:spPr>
        <p:txBody>
          <a:bodyPr wrap="none" rtlCol="0">
            <a:spAutoFit/>
          </a:bodyPr>
          <a:lstStyle/>
          <a:p>
            <a:r>
              <a:rPr lang="en-US" sz="1000" dirty="0" smtClean="0">
                <a:solidFill>
                  <a:schemeClr val="tx1">
                    <a:lumMod val="50000"/>
                    <a:lumOff val="50000"/>
                  </a:schemeClr>
                </a:solidFill>
              </a:rPr>
              <a:t>Provincial Governance and Public Administration Performance – VFF, CECODES, UNDP</a:t>
            </a:r>
            <a:endParaRPr lang="en-US" sz="1000" dirty="0">
              <a:solidFill>
                <a:schemeClr val="tx1">
                  <a:lumMod val="50000"/>
                  <a:lumOff val="50000"/>
                </a:schemeClr>
              </a:solidFill>
            </a:endParaRPr>
          </a:p>
        </p:txBody>
      </p:sp>
      <p:sp>
        <p:nvSpPr>
          <p:cNvPr id="25" name="TextBox 24"/>
          <p:cNvSpPr txBox="1"/>
          <p:nvPr/>
        </p:nvSpPr>
        <p:spPr>
          <a:xfrm rot="16200000">
            <a:off x="7020581" y="4505981"/>
            <a:ext cx="2933816" cy="246221"/>
          </a:xfrm>
          <a:prstGeom prst="rect">
            <a:avLst/>
          </a:prstGeom>
          <a:noFill/>
        </p:spPr>
        <p:txBody>
          <a:bodyPr wrap="none" rtlCol="0">
            <a:spAutoFit/>
          </a:bodyPr>
          <a:lstStyle/>
          <a:p>
            <a:r>
              <a:rPr lang="en-US" sz="1000" dirty="0" smtClean="0">
                <a:solidFill>
                  <a:schemeClr val="tx1">
                    <a:lumMod val="50000"/>
                    <a:lumOff val="50000"/>
                  </a:schemeClr>
                </a:solidFill>
              </a:rPr>
              <a:t>Provincial Competitiveness Index– VCCI, </a:t>
            </a:r>
            <a:r>
              <a:rPr lang="en-US" sz="1000" dirty="0" err="1" smtClean="0">
                <a:solidFill>
                  <a:schemeClr val="tx1">
                    <a:lumMod val="50000"/>
                    <a:lumOff val="50000"/>
                  </a:schemeClr>
                </a:solidFill>
              </a:rPr>
              <a:t>VNCi</a:t>
            </a:r>
            <a:r>
              <a:rPr lang="en-US" sz="1000" dirty="0" smtClean="0">
                <a:solidFill>
                  <a:schemeClr val="tx1">
                    <a:lumMod val="50000"/>
                    <a:lumOff val="50000"/>
                  </a:schemeClr>
                </a:solidFill>
              </a:rPr>
              <a:t>, </a:t>
            </a:r>
            <a:r>
              <a:rPr lang="en-US" sz="1000" dirty="0" err="1" smtClean="0">
                <a:solidFill>
                  <a:schemeClr val="tx1">
                    <a:lumMod val="50000"/>
                    <a:lumOff val="50000"/>
                  </a:schemeClr>
                </a:solidFill>
              </a:rPr>
              <a:t>USAiD</a:t>
            </a:r>
            <a:endParaRPr lang="en-US" sz="1000" dirty="0">
              <a:solidFill>
                <a:schemeClr val="tx1">
                  <a:lumMod val="50000"/>
                  <a:lumOff val="50000"/>
                </a:schemeClr>
              </a:solidFill>
            </a:endParaRPr>
          </a:p>
        </p:txBody>
      </p:sp>
      <p:sp>
        <p:nvSpPr>
          <p:cNvPr id="26" name="TextBox 25"/>
          <p:cNvSpPr txBox="1"/>
          <p:nvPr/>
        </p:nvSpPr>
        <p:spPr>
          <a:xfrm rot="16200000">
            <a:off x="7207003" y="4266236"/>
            <a:ext cx="3352264" cy="369332"/>
          </a:xfrm>
          <a:prstGeom prst="rect">
            <a:avLst/>
          </a:prstGeom>
          <a:noFill/>
        </p:spPr>
        <p:txBody>
          <a:bodyPr wrap="none" rtlCol="0">
            <a:spAutoFit/>
          </a:bodyPr>
          <a:lstStyle/>
          <a:p>
            <a:r>
              <a:rPr lang="en-US" dirty="0" smtClean="0">
                <a:solidFill>
                  <a:schemeClr val="tx1">
                    <a:lumMod val="50000"/>
                    <a:lumOff val="50000"/>
                  </a:schemeClr>
                </a:solidFill>
              </a:rPr>
              <a:t>AC Diagnostics Study – GI/OSCAC</a:t>
            </a:r>
            <a:endParaRPr lang="en-US" dirty="0">
              <a:solidFill>
                <a:schemeClr val="tx1">
                  <a:lumMod val="50000"/>
                  <a:lumOff val="50000"/>
                </a:schemeClr>
              </a:solidFill>
            </a:endParaRPr>
          </a:p>
        </p:txBody>
      </p:sp>
      <p:sp>
        <p:nvSpPr>
          <p:cNvPr id="27" name="Rectangle 26"/>
          <p:cNvSpPr/>
          <p:nvPr/>
        </p:nvSpPr>
        <p:spPr>
          <a:xfrm>
            <a:off x="457200" y="1438870"/>
            <a:ext cx="2438400" cy="923330"/>
          </a:xfrm>
          <a:prstGeom prst="rect">
            <a:avLst/>
          </a:prstGeom>
        </p:spPr>
        <p:txBody>
          <a:bodyPr wrap="square">
            <a:spAutoFit/>
          </a:bodyPr>
          <a:lstStyle/>
          <a:p>
            <a:r>
              <a:rPr lang="en-US" i="1" dirty="0" smtClean="0"/>
              <a:t>Viet Nam specific</a:t>
            </a:r>
          </a:p>
          <a:p>
            <a:r>
              <a:rPr lang="en-US" i="1" dirty="0" smtClean="0"/>
              <a:t>Corruption specific</a:t>
            </a:r>
          </a:p>
          <a:p>
            <a:r>
              <a:rPr lang="en-US" i="1" dirty="0" smtClean="0"/>
              <a:t>Significant coverage (n)</a:t>
            </a:r>
            <a:endParaRPr lang="en-US" i="1" dirty="0"/>
          </a:p>
        </p:txBody>
      </p:sp>
      <p:sp>
        <p:nvSpPr>
          <p:cNvPr id="28" name="Rectangle 27"/>
          <p:cNvSpPr/>
          <p:nvPr/>
        </p:nvSpPr>
        <p:spPr>
          <a:xfrm rot="16200000">
            <a:off x="4822194" y="4144090"/>
            <a:ext cx="3657601" cy="246221"/>
          </a:xfrm>
          <a:prstGeom prst="rect">
            <a:avLst/>
          </a:prstGeom>
        </p:spPr>
        <p:txBody>
          <a:bodyPr wrap="square">
            <a:spAutoFit/>
          </a:bodyPr>
          <a:lstStyle/>
          <a:p>
            <a:r>
              <a:rPr lang="en-US" sz="1000" dirty="0" smtClean="0"/>
              <a:t>Online Survey on Public Administrative Procedures – </a:t>
            </a:r>
            <a:r>
              <a:rPr lang="en-US" sz="1000" dirty="0" err="1" smtClean="0"/>
              <a:t>VNNet</a:t>
            </a:r>
            <a:r>
              <a:rPr lang="en-US" sz="1000" dirty="0" smtClean="0"/>
              <a:t>, UNDP</a:t>
            </a:r>
            <a:endParaRPr lang="en-US" sz="1000" dirty="0"/>
          </a:p>
        </p:txBody>
      </p:sp>
      <p:sp>
        <p:nvSpPr>
          <p:cNvPr id="29" name="Slide Number Placeholder 28"/>
          <p:cNvSpPr>
            <a:spLocks noGrp="1"/>
          </p:cNvSpPr>
          <p:nvPr>
            <p:ph type="sldNum" sz="quarter" idx="12"/>
          </p:nvPr>
        </p:nvSpPr>
        <p:spPr/>
        <p:txBody>
          <a:bodyPr/>
          <a:lstStyle/>
          <a:p>
            <a:fld id="{B032857C-FB7D-4278-8A00-23787D1EDA4A}"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US" dirty="0" smtClean="0"/>
              <a:t>“Systemic” problem of corruption!</a:t>
            </a:r>
            <a:endParaRPr lang="en-US" dirty="0"/>
          </a:p>
        </p:txBody>
      </p:sp>
      <p:graphicFrame>
        <p:nvGraphicFramePr>
          <p:cNvPr id="16386" name="Object 6"/>
          <p:cNvGraphicFramePr>
            <a:graphicFrameLocks/>
          </p:cNvGraphicFramePr>
          <p:nvPr/>
        </p:nvGraphicFramePr>
        <p:xfrm>
          <a:off x="533400" y="1066800"/>
          <a:ext cx="3733800" cy="2316780"/>
        </p:xfrm>
        <a:graphic>
          <a:graphicData uri="http://schemas.openxmlformats.org/presentationml/2006/ole">
            <p:oleObj spid="_x0000_s16386" r:id="rId3" imgW="0" imgH="0" progId="Excel.Sheet.8">
              <p:embed/>
            </p:oleObj>
          </a:graphicData>
        </a:graphic>
      </p:graphicFrame>
      <p:sp>
        <p:nvSpPr>
          <p:cNvPr id="4" name="Rectangle 2"/>
          <p:cNvSpPr>
            <a:spLocks noChangeArrowheads="1"/>
          </p:cNvSpPr>
          <p:nvPr/>
        </p:nvSpPr>
        <p:spPr bwMode="auto">
          <a:xfrm>
            <a:off x="383875" y="3519846"/>
            <a:ext cx="3804250" cy="538609"/>
          </a:xfrm>
          <a:prstGeom prst="rect">
            <a:avLst/>
          </a:prstGeom>
          <a:noFill/>
          <a:ln w="9525">
            <a:noFill/>
            <a:miter lim="800000"/>
            <a:headEnd/>
            <a:tailEnd/>
          </a:ln>
        </p:spPr>
        <p:txBody>
          <a:bodyPr wrap="square" anchor="ctr">
            <a:spAutoFit/>
          </a:bodyPr>
          <a:lstStyle/>
          <a:p>
            <a:r>
              <a:rPr lang="en-US" sz="1000" i="1" dirty="0">
                <a:latin typeface="Calibri" pitchFamily="34" charset="0"/>
                <a:ea typeface="Calibri" pitchFamily="34" charset="0"/>
                <a:cs typeface="Times New Roman" pitchFamily="18" charset="0"/>
              </a:rPr>
              <a:t>Source</a:t>
            </a:r>
            <a:r>
              <a:rPr lang="en-US" sz="1000" dirty="0">
                <a:latin typeface="Calibri" pitchFamily="34" charset="0"/>
                <a:ea typeface="Calibri" pitchFamily="34" charset="0"/>
                <a:cs typeface="Times New Roman" pitchFamily="18" charset="0"/>
              </a:rPr>
              <a:t>:  Own estimates based on the 2008 VHLSS Governance Module.</a:t>
            </a:r>
            <a:r>
              <a:rPr lang="en-US" sz="900" dirty="0">
                <a:latin typeface="Calibri" pitchFamily="34" charset="0"/>
                <a:ea typeface="Calibri" pitchFamily="34" charset="0"/>
                <a:cs typeface="Arial" pitchFamily="34" charset="0"/>
              </a:rPr>
              <a:t>   Presented in </a:t>
            </a:r>
            <a:r>
              <a:rPr lang="en-US" sz="900" i="1" dirty="0">
                <a:latin typeface="Calibri" pitchFamily="34" charset="0"/>
                <a:ea typeface="Calibri" pitchFamily="34" charset="0"/>
                <a:cs typeface="Arial" pitchFamily="34" charset="0"/>
              </a:rPr>
              <a:t>Vietnam Development Report 2010—Modern Institutions.</a:t>
            </a:r>
            <a:endParaRPr lang="en-US" i="1" dirty="0">
              <a:latin typeface="Calibri" pitchFamily="34" charset="0"/>
              <a:ea typeface="Calibri" pitchFamily="34" charset="0"/>
              <a:cs typeface="Arial" pitchFamily="34" charset="0"/>
            </a:endParaRPr>
          </a:p>
        </p:txBody>
      </p:sp>
      <p:graphicFrame>
        <p:nvGraphicFramePr>
          <p:cNvPr id="5" name="Graphique 3"/>
          <p:cNvGraphicFramePr>
            <a:graphicFrameLocks noGrp="1"/>
          </p:cNvGraphicFramePr>
          <p:nvPr/>
        </p:nvGraphicFramePr>
        <p:xfrm>
          <a:off x="4738777" y="1078644"/>
          <a:ext cx="4086046" cy="244549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2"/>
          <p:cNvSpPr>
            <a:spLocks noChangeArrowheads="1"/>
          </p:cNvSpPr>
          <p:nvPr/>
        </p:nvSpPr>
        <p:spPr bwMode="auto">
          <a:xfrm>
            <a:off x="4955875" y="3520589"/>
            <a:ext cx="3804250" cy="400110"/>
          </a:xfrm>
          <a:prstGeom prst="rect">
            <a:avLst/>
          </a:prstGeom>
          <a:noFill/>
          <a:ln w="9525">
            <a:noFill/>
            <a:miter lim="800000"/>
            <a:headEnd/>
            <a:tailEnd/>
          </a:ln>
        </p:spPr>
        <p:txBody>
          <a:bodyPr wrap="square" anchor="ctr">
            <a:spAutoFit/>
          </a:bodyPr>
          <a:lstStyle/>
          <a:p>
            <a:r>
              <a:rPr lang="en-US" sz="1000" i="1" dirty="0">
                <a:latin typeface="Calibri" pitchFamily="34" charset="0"/>
                <a:ea typeface="Calibri" pitchFamily="34" charset="0"/>
                <a:cs typeface="Times New Roman" pitchFamily="18" charset="0"/>
              </a:rPr>
              <a:t>Source</a:t>
            </a:r>
            <a:r>
              <a:rPr lang="en-US" sz="1000" dirty="0">
                <a:latin typeface="Calibri" pitchFamily="34" charset="0"/>
                <a:ea typeface="Calibri" pitchFamily="34" charset="0"/>
                <a:cs typeface="Times New Roman" pitchFamily="18" charset="0"/>
              </a:rPr>
              <a:t>:  </a:t>
            </a:r>
            <a:r>
              <a:rPr lang="en-US" sz="1000" dirty="0" smtClean="0">
                <a:latin typeface="Calibri" pitchFamily="34" charset="0"/>
                <a:ea typeface="Calibri" pitchFamily="34" charset="0"/>
                <a:cs typeface="Times New Roman" pitchFamily="18" charset="0"/>
              </a:rPr>
              <a:t>Global Corruption Barometer, 2010. Towards Transparency Vietnam and Transparency International</a:t>
            </a:r>
            <a:r>
              <a:rPr lang="en-US" sz="900" i="1" dirty="0" smtClean="0">
                <a:latin typeface="Calibri" pitchFamily="34" charset="0"/>
                <a:ea typeface="Calibri" pitchFamily="34" charset="0"/>
                <a:cs typeface="Arial" pitchFamily="34" charset="0"/>
              </a:rPr>
              <a:t>.</a:t>
            </a:r>
            <a:endParaRPr lang="en-US" i="1" dirty="0">
              <a:latin typeface="Calibri" pitchFamily="34" charset="0"/>
              <a:ea typeface="Calibri" pitchFamily="34" charset="0"/>
              <a:cs typeface="Arial" pitchFamily="34" charset="0"/>
            </a:endParaRPr>
          </a:p>
        </p:txBody>
      </p:sp>
      <p:graphicFrame>
        <p:nvGraphicFramePr>
          <p:cNvPr id="7" name="Chart 6"/>
          <p:cNvGraphicFramePr/>
          <p:nvPr/>
        </p:nvGraphicFramePr>
        <p:xfrm>
          <a:off x="536275" y="4331554"/>
          <a:ext cx="3804250" cy="2188070"/>
        </p:xfrm>
        <a:graphic>
          <a:graphicData uri="http://schemas.openxmlformats.org/drawingml/2006/chart">
            <c:chart xmlns:c="http://schemas.openxmlformats.org/drawingml/2006/chart" xmlns:r="http://schemas.openxmlformats.org/officeDocument/2006/relationships" r:id="rId5"/>
          </a:graphicData>
        </a:graphic>
      </p:graphicFrame>
      <p:sp>
        <p:nvSpPr>
          <p:cNvPr id="8" name="Rectangle 7"/>
          <p:cNvSpPr/>
          <p:nvPr/>
        </p:nvSpPr>
        <p:spPr>
          <a:xfrm>
            <a:off x="592347" y="6474796"/>
            <a:ext cx="3311106" cy="400110"/>
          </a:xfrm>
          <a:prstGeom prst="rect">
            <a:avLst/>
          </a:prstGeom>
        </p:spPr>
        <p:txBody>
          <a:bodyPr wrap="square">
            <a:spAutoFit/>
          </a:bodyPr>
          <a:lstStyle/>
          <a:p>
            <a:r>
              <a:rPr lang="en-US" sz="1000" dirty="0" smtClean="0">
                <a:latin typeface="Calibri" pitchFamily="34" charset="0"/>
              </a:rPr>
              <a:t>Source: Provincial Governance and Public Administration Performance Index (PAPI). VFF, CECODES, UNDP</a:t>
            </a:r>
            <a:endParaRPr lang="en-US" sz="1000" dirty="0"/>
          </a:p>
        </p:txBody>
      </p:sp>
      <p:graphicFrame>
        <p:nvGraphicFramePr>
          <p:cNvPr id="9" name="Chart 8"/>
          <p:cNvGraphicFramePr>
            <a:graphicFrameLocks/>
          </p:cNvGraphicFramePr>
          <p:nvPr>
            <p:extLst>
              <p:ext uri="{D42A27DB-BD31-4B8C-83A1-F6EECF244321}">
                <p14:modId xmlns:p14="http://schemas.microsoft.com/office/powerpoint/2010/main" xmlns="" val="1286081336"/>
              </p:ext>
            </p:extLst>
          </p:nvPr>
        </p:nvGraphicFramePr>
        <p:xfrm>
          <a:off x="4445479" y="4401831"/>
          <a:ext cx="4367842" cy="2123716"/>
        </p:xfrm>
        <a:graphic>
          <a:graphicData uri="http://schemas.openxmlformats.org/drawingml/2006/chart">
            <c:chart xmlns:c="http://schemas.openxmlformats.org/drawingml/2006/chart" xmlns:r="http://schemas.openxmlformats.org/officeDocument/2006/relationships" r:id="rId6"/>
          </a:graphicData>
        </a:graphic>
      </p:graphicFrame>
      <p:sp>
        <p:nvSpPr>
          <p:cNvPr id="10" name="Rectangle 2"/>
          <p:cNvSpPr>
            <a:spLocks noChangeArrowheads="1"/>
          </p:cNvSpPr>
          <p:nvPr/>
        </p:nvSpPr>
        <p:spPr bwMode="auto">
          <a:xfrm>
            <a:off x="4648200" y="6400800"/>
            <a:ext cx="3804250" cy="246221"/>
          </a:xfrm>
          <a:prstGeom prst="rect">
            <a:avLst/>
          </a:prstGeom>
          <a:noFill/>
          <a:ln w="9525">
            <a:noFill/>
            <a:miter lim="800000"/>
            <a:headEnd/>
            <a:tailEnd/>
          </a:ln>
        </p:spPr>
        <p:txBody>
          <a:bodyPr wrap="square" anchor="ctr">
            <a:spAutoFit/>
          </a:bodyPr>
          <a:lstStyle/>
          <a:p>
            <a:r>
              <a:rPr lang="en-US" sz="1000" i="1" dirty="0">
                <a:latin typeface="Calibri" pitchFamily="34" charset="0"/>
                <a:ea typeface="Calibri" pitchFamily="34" charset="0"/>
                <a:cs typeface="Times New Roman" pitchFamily="18" charset="0"/>
              </a:rPr>
              <a:t>Source</a:t>
            </a:r>
            <a:r>
              <a:rPr lang="en-US" sz="1000" dirty="0">
                <a:latin typeface="Calibri" pitchFamily="34" charset="0"/>
                <a:ea typeface="Calibri" pitchFamily="34" charset="0"/>
                <a:cs typeface="Times New Roman" pitchFamily="18" charset="0"/>
              </a:rPr>
              <a:t>:  </a:t>
            </a:r>
            <a:r>
              <a:rPr lang="en-US" sz="1000" dirty="0" smtClean="0">
                <a:latin typeface="Calibri" pitchFamily="34" charset="0"/>
                <a:ea typeface="Calibri" pitchFamily="34" charset="0"/>
                <a:cs typeface="Times New Roman" pitchFamily="18" charset="0"/>
              </a:rPr>
              <a:t>Youth Integrity Survey, 2011. Towards Transparency et al</a:t>
            </a:r>
            <a:endParaRPr lang="en-US" i="1" dirty="0">
              <a:latin typeface="Calibri" pitchFamily="34" charset="0"/>
              <a:ea typeface="Calibri" pitchFamily="34" charset="0"/>
              <a:cs typeface="Arial" pitchFamily="34" charset="0"/>
            </a:endParaRPr>
          </a:p>
        </p:txBody>
      </p:sp>
      <p:sp>
        <p:nvSpPr>
          <p:cNvPr id="11" name="Rectangle 10"/>
          <p:cNvSpPr>
            <a:spLocks noChangeArrowheads="1"/>
          </p:cNvSpPr>
          <p:nvPr/>
        </p:nvSpPr>
        <p:spPr bwMode="auto">
          <a:xfrm>
            <a:off x="4882551" y="4018455"/>
            <a:ext cx="3874698" cy="523220"/>
          </a:xfrm>
          <a:prstGeom prst="rect">
            <a:avLst/>
          </a:prstGeom>
          <a:noFill/>
          <a:ln w="9525">
            <a:noFill/>
            <a:miter lim="800000"/>
            <a:headEnd/>
            <a:tailEnd/>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spcBef>
                <a:spcPct val="0"/>
              </a:spcBef>
              <a:defRPr/>
            </a:pPr>
            <a:r>
              <a:rPr lang="en-US" sz="1400" b="1" dirty="0"/>
              <a:t>Average perception of corrupt </a:t>
            </a:r>
            <a:r>
              <a:rPr lang="en-US" sz="1400" b="1" dirty="0" smtClean="0"/>
              <a:t>behaviors: </a:t>
            </a:r>
            <a:br>
              <a:rPr lang="en-US" sz="1400" b="1" dirty="0" smtClean="0"/>
            </a:br>
            <a:r>
              <a:rPr lang="en-US" sz="1400" b="1" dirty="0" smtClean="0"/>
              <a:t>youth </a:t>
            </a:r>
            <a:r>
              <a:rPr lang="en-US" sz="1400" b="1" dirty="0"/>
              <a:t>versus adults</a:t>
            </a:r>
          </a:p>
        </p:txBody>
      </p:sp>
      <p:sp>
        <p:nvSpPr>
          <p:cNvPr id="12" name="Slide Number Placeholder 11"/>
          <p:cNvSpPr>
            <a:spLocks noGrp="1"/>
          </p:cNvSpPr>
          <p:nvPr>
            <p:ph type="sldNum" sz="quarter" idx="12"/>
          </p:nvPr>
        </p:nvSpPr>
        <p:spPr>
          <a:xfrm>
            <a:off x="6633713" y="6400119"/>
            <a:ext cx="1972574" cy="308366"/>
          </a:xfrm>
        </p:spPr>
        <p:txBody>
          <a:bodyPr/>
          <a:lstStyle/>
          <a:p>
            <a:fld id="{B032857C-FB7D-4278-8A00-23787D1EDA4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9929" y="1043239"/>
            <a:ext cx="4002742" cy="275722"/>
          </a:xfrm>
        </p:spPr>
        <p:txBody>
          <a:bodyPr>
            <a:noAutofit/>
          </a:bodyPr>
          <a:lstStyle/>
          <a:p>
            <a:r>
              <a:rPr lang="en-US" sz="1400" b="1" dirty="0" smtClean="0">
                <a:cs typeface="Arial" pitchFamily="34" charset="0"/>
              </a:rPr>
              <a:t>Propensity to Bribes at Public Notary and Hospitals by citizens</a:t>
            </a:r>
            <a:endParaRPr lang="en-US" sz="1100" dirty="0">
              <a:cs typeface="Arial" pitchFamily="34" charset="0"/>
            </a:endParaRPr>
          </a:p>
        </p:txBody>
      </p:sp>
      <p:pic>
        <p:nvPicPr>
          <p:cNvPr id="104450" name="Picture 10"/>
          <p:cNvPicPr>
            <a:picLocks noChangeAspect="1" noChangeArrowheads="1"/>
          </p:cNvPicPr>
          <p:nvPr/>
        </p:nvPicPr>
        <p:blipFill>
          <a:blip r:embed="rId2" cstate="print"/>
          <a:srcRect/>
          <a:stretch>
            <a:fillRect/>
          </a:stretch>
        </p:blipFill>
        <p:spPr bwMode="auto">
          <a:xfrm>
            <a:off x="4378919" y="1488141"/>
            <a:ext cx="4416082" cy="2738718"/>
          </a:xfrm>
          <a:prstGeom prst="rect">
            <a:avLst/>
          </a:prstGeom>
          <a:noFill/>
          <a:ln w="9525">
            <a:noFill/>
            <a:miter lim="800000"/>
            <a:headEnd/>
            <a:tailEnd/>
          </a:ln>
        </p:spPr>
      </p:pic>
      <p:sp>
        <p:nvSpPr>
          <p:cNvPr id="4" name="Slide Number Placeholder 3"/>
          <p:cNvSpPr>
            <a:spLocks noGrp="1"/>
          </p:cNvSpPr>
          <p:nvPr>
            <p:ph type="sldNum" sz="quarter" idx="12"/>
          </p:nvPr>
        </p:nvSpPr>
        <p:spPr>
          <a:xfrm>
            <a:off x="6636871" y="6444545"/>
            <a:ext cx="1966258" cy="188736"/>
          </a:xfrm>
        </p:spPr>
        <p:txBody>
          <a:bodyPr/>
          <a:lstStyle/>
          <a:p>
            <a:pPr>
              <a:defRPr/>
            </a:pPr>
            <a:fld id="{FB0567E9-3A9E-4B8D-A6F3-3701FA91017F}" type="slidenum">
              <a:rPr lang="en-US" smtClean="0">
                <a:latin typeface="+mj-lt"/>
              </a:rPr>
              <a:pPr>
                <a:defRPr/>
              </a:pPr>
              <a:t>5</a:t>
            </a:fld>
            <a:endParaRPr lang="en-US" dirty="0">
              <a:latin typeface="+mj-lt"/>
            </a:endParaRPr>
          </a:p>
        </p:txBody>
      </p:sp>
      <p:sp>
        <p:nvSpPr>
          <p:cNvPr id="6" name="Title 1"/>
          <p:cNvSpPr txBox="1">
            <a:spLocks/>
          </p:cNvSpPr>
          <p:nvPr/>
        </p:nvSpPr>
        <p:spPr>
          <a:xfrm>
            <a:off x="4495800" y="4953000"/>
            <a:ext cx="4267200" cy="1447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1400" b="1" i="0" u="none" strike="noStrike" kern="1200" cap="none" spc="0" normalizeH="0" baseline="0" noProof="0" dirty="0" smtClean="0">
                <a:ln>
                  <a:noFill/>
                </a:ln>
                <a:solidFill>
                  <a:schemeClr val="tx1"/>
                </a:solidFill>
                <a:effectLst/>
                <a:uLnTx/>
                <a:uFillTx/>
                <a:latin typeface="+mj-lt"/>
                <a:ea typeface="+mj-ea"/>
                <a:cs typeface="+mj-cs"/>
              </a:rPr>
              <a:t>Percentage of respondents who report paying bribes in the past year to different service providers?</a:t>
            </a:r>
            <a:r>
              <a:rPr kumimoji="0" lang="en-GB" sz="1400" b="1" i="0" u="none" strike="noStrike" kern="1200" cap="none" spc="0" normalizeH="0" noProof="0" dirty="0" smtClean="0">
                <a:ln>
                  <a:noFill/>
                </a:ln>
                <a:solidFill>
                  <a:schemeClr val="tx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1400" b="1" i="0" u="none" strike="noStrike" kern="1200" cap="none" spc="0" normalizeH="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1400" b="1" i="0" u="none" strike="noStrike" kern="1200" cap="none" spc="0" normalizeH="0" noProof="0" dirty="0" smtClean="0">
                <a:ln>
                  <a:noFill/>
                </a:ln>
                <a:solidFill>
                  <a:schemeClr val="tx1"/>
                </a:solidFill>
                <a:effectLst/>
                <a:uLnTx/>
                <a:uFillTx/>
                <a:latin typeface="+mj-lt"/>
                <a:ea typeface="+mj-ea"/>
                <a:cs typeface="+mj-cs"/>
              </a:rPr>
              <a:t>Viet Nam in group 2 countries – </a:t>
            </a:r>
            <a:br>
              <a:rPr kumimoji="0" lang="en-GB" sz="1400" b="1" i="0" u="none" strike="noStrike" kern="1200" cap="none" spc="0" normalizeH="0" noProof="0" dirty="0" smtClean="0">
                <a:ln>
                  <a:noFill/>
                </a:ln>
                <a:solidFill>
                  <a:schemeClr val="tx1"/>
                </a:solidFill>
                <a:effectLst/>
                <a:uLnTx/>
                <a:uFillTx/>
                <a:latin typeface="+mj-lt"/>
                <a:ea typeface="+mj-ea"/>
                <a:cs typeface="+mj-cs"/>
              </a:rPr>
            </a:br>
            <a:r>
              <a:rPr kumimoji="0" lang="en-GB" sz="1400" b="1" i="0" u="none" strike="noStrike" kern="1200" cap="none" spc="0" normalizeH="0" noProof="0" dirty="0" smtClean="0">
                <a:ln>
                  <a:noFill/>
                </a:ln>
                <a:solidFill>
                  <a:schemeClr val="tx1"/>
                </a:solidFill>
                <a:effectLst/>
                <a:uLnTx/>
                <a:uFillTx/>
                <a:latin typeface="+mj-lt"/>
                <a:ea typeface="+mj-ea"/>
                <a:cs typeface="+mj-cs"/>
              </a:rPr>
              <a:t>between 30% and 49.9%</a:t>
            </a:r>
          </a:p>
          <a:p>
            <a:pPr algn="ctr">
              <a:spcBef>
                <a:spcPct val="0"/>
              </a:spcBef>
            </a:pPr>
            <a:endParaRPr lang="en-US" sz="900" i="1" dirty="0" smtClean="0">
              <a:latin typeface="Calibri" pitchFamily="34" charset="0"/>
              <a:ea typeface="Calibri" pitchFamily="34" charset="0"/>
              <a:cs typeface="Times New Roman" pitchFamily="18" charset="0"/>
            </a:endParaRPr>
          </a:p>
          <a:p>
            <a:pPr algn="ctr">
              <a:spcBef>
                <a:spcPct val="0"/>
              </a:spcBef>
            </a:pPr>
            <a:r>
              <a:rPr lang="en-US" sz="900" i="1" dirty="0" smtClean="0">
                <a:latin typeface="Calibri" pitchFamily="34" charset="0"/>
                <a:ea typeface="Calibri" pitchFamily="34" charset="0"/>
                <a:cs typeface="Times New Roman" pitchFamily="18" charset="0"/>
              </a:rPr>
              <a:t>Source</a:t>
            </a:r>
            <a:r>
              <a:rPr lang="en-US" sz="900" dirty="0" smtClean="0">
                <a:latin typeface="Calibri" pitchFamily="34" charset="0"/>
                <a:ea typeface="Calibri" pitchFamily="34" charset="0"/>
                <a:cs typeface="Times New Roman" pitchFamily="18" charset="0"/>
              </a:rPr>
              <a:t>:  Global Corruption Barometer, 2010. Towards Transparency Vietnam and</a:t>
            </a:r>
            <a:br>
              <a:rPr lang="en-US" sz="900" dirty="0" smtClean="0">
                <a:latin typeface="Calibri" pitchFamily="34" charset="0"/>
                <a:ea typeface="Calibri" pitchFamily="34" charset="0"/>
                <a:cs typeface="Times New Roman" pitchFamily="18" charset="0"/>
              </a:rPr>
            </a:br>
            <a:r>
              <a:rPr lang="en-US" sz="900" dirty="0" smtClean="0">
                <a:latin typeface="Calibri" pitchFamily="34" charset="0"/>
                <a:ea typeface="Calibri" pitchFamily="34" charset="0"/>
                <a:cs typeface="Times New Roman" pitchFamily="18" charset="0"/>
              </a:rPr>
              <a:t> Transparency International</a:t>
            </a:r>
            <a:r>
              <a:rPr lang="en-US" sz="900" i="1" dirty="0" smtClean="0">
                <a:latin typeface="Calibri" pitchFamily="34" charset="0"/>
                <a:ea typeface="Calibri" pitchFamily="34" charset="0"/>
                <a:cs typeface="Arial" pitchFamily="34" charset="0"/>
              </a:rPr>
              <a:t>.</a:t>
            </a:r>
            <a:endParaRPr kumimoji="0" lang="en-US" sz="9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Rectangle 6"/>
          <p:cNvSpPr/>
          <p:nvPr/>
        </p:nvSpPr>
        <p:spPr>
          <a:xfrm>
            <a:off x="4598894" y="4243039"/>
            <a:ext cx="4213412" cy="338554"/>
          </a:xfrm>
          <a:prstGeom prst="rect">
            <a:avLst/>
          </a:prstGeom>
        </p:spPr>
        <p:txBody>
          <a:bodyPr wrap="square">
            <a:spAutoFit/>
          </a:bodyPr>
          <a:lstStyle/>
          <a:p>
            <a:r>
              <a:rPr lang="en-US" sz="800" dirty="0" smtClean="0">
                <a:latin typeface="Calibri" pitchFamily="34" charset="0"/>
              </a:rPr>
              <a:t>Source: Provincial Governance and Public Administration Performance Index (PAPI). VFF, CECODES, UNDP.</a:t>
            </a:r>
            <a:endParaRPr lang="en-US" sz="800" dirty="0"/>
          </a:p>
        </p:txBody>
      </p:sp>
      <p:sp>
        <p:nvSpPr>
          <p:cNvPr id="8" name="Title 1"/>
          <p:cNvSpPr txBox="1">
            <a:spLocks/>
          </p:cNvSpPr>
          <p:nvPr/>
        </p:nvSpPr>
        <p:spPr>
          <a:xfrm>
            <a:off x="457200" y="76200"/>
            <a:ext cx="8229600" cy="7159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“Systemic” problem of bribery!</a:t>
            </a:r>
          </a:p>
        </p:txBody>
      </p:sp>
      <p:pic>
        <p:nvPicPr>
          <p:cNvPr id="9" name="Picture 2"/>
          <p:cNvPicPr>
            <a:picLocks noChangeAspect="1" noChangeArrowheads="1"/>
          </p:cNvPicPr>
          <p:nvPr/>
        </p:nvPicPr>
        <p:blipFill>
          <a:blip r:embed="rId3" cstate="print"/>
          <a:srcRect/>
          <a:stretch>
            <a:fillRect/>
          </a:stretch>
        </p:blipFill>
        <p:spPr bwMode="auto">
          <a:xfrm>
            <a:off x="237565" y="1468718"/>
            <a:ext cx="3792070" cy="2036482"/>
          </a:xfrm>
          <a:prstGeom prst="rect">
            <a:avLst/>
          </a:prstGeom>
          <a:noFill/>
          <a:ln w="9525">
            <a:noFill/>
            <a:miter lim="800000"/>
            <a:headEnd/>
            <a:tailEnd/>
          </a:ln>
        </p:spPr>
      </p:pic>
      <p:sp>
        <p:nvSpPr>
          <p:cNvPr id="10" name="Rectangle 9"/>
          <p:cNvSpPr/>
          <p:nvPr/>
        </p:nvSpPr>
        <p:spPr>
          <a:xfrm>
            <a:off x="304800" y="3633439"/>
            <a:ext cx="3581400" cy="215444"/>
          </a:xfrm>
          <a:prstGeom prst="rect">
            <a:avLst/>
          </a:prstGeom>
        </p:spPr>
        <p:txBody>
          <a:bodyPr wrap="square">
            <a:spAutoFit/>
          </a:bodyPr>
          <a:lstStyle/>
          <a:p>
            <a:r>
              <a:rPr lang="en-US" sz="800" dirty="0" smtClean="0">
                <a:latin typeface="Calibri" pitchFamily="34" charset="0"/>
              </a:rPr>
              <a:t>Source: Online Survey on Administrative Procedures, 2010. </a:t>
            </a:r>
            <a:r>
              <a:rPr lang="en-US" sz="800" dirty="0" err="1" smtClean="0">
                <a:latin typeface="Calibri" pitchFamily="34" charset="0"/>
              </a:rPr>
              <a:t>Vietnamnet</a:t>
            </a:r>
            <a:r>
              <a:rPr lang="en-US" sz="800" dirty="0" smtClean="0">
                <a:latin typeface="Calibri" pitchFamily="34" charset="0"/>
              </a:rPr>
              <a:t>, UNDP.</a:t>
            </a:r>
            <a:endParaRPr lang="en-US" sz="800" dirty="0"/>
          </a:p>
        </p:txBody>
      </p:sp>
      <p:sp>
        <p:nvSpPr>
          <p:cNvPr id="11" name="Rectangle 10"/>
          <p:cNvSpPr/>
          <p:nvPr/>
        </p:nvSpPr>
        <p:spPr>
          <a:xfrm>
            <a:off x="381000" y="990600"/>
            <a:ext cx="3581400" cy="630942"/>
          </a:xfrm>
          <a:prstGeom prst="rect">
            <a:avLst/>
          </a:prstGeom>
        </p:spPr>
        <p:txBody>
          <a:bodyPr wrap="square">
            <a:spAutoFit/>
          </a:bodyPr>
          <a:lstStyle/>
          <a:p>
            <a:pPr algn="ctr"/>
            <a:r>
              <a:rPr lang="en-US" sz="1400" b="1" i="1" dirty="0" smtClean="0"/>
              <a:t>Extra payments in order to get public services</a:t>
            </a:r>
          </a:p>
          <a:p>
            <a:pPr algn="ctr"/>
            <a:r>
              <a:rPr lang="en-US" sz="1050" dirty="0"/>
              <a:t>68.75% </a:t>
            </a:r>
            <a:r>
              <a:rPr lang="en-US" sz="1050" dirty="0" smtClean="0"/>
              <a:t>of respondents had to </a:t>
            </a:r>
            <a:r>
              <a:rPr lang="en-US" sz="1050" dirty="0"/>
              <a:t>pay extra in order to get </a:t>
            </a:r>
            <a:r>
              <a:rPr lang="en-US" sz="1050" dirty="0" smtClean="0"/>
              <a:t>a</a:t>
            </a:r>
            <a:br>
              <a:rPr lang="en-US" sz="1050" dirty="0" smtClean="0"/>
            </a:br>
            <a:r>
              <a:rPr lang="en-US" sz="1050" dirty="0" smtClean="0"/>
              <a:t>public service or administrative procedure </a:t>
            </a:r>
            <a:r>
              <a:rPr lang="en-US" sz="1050" dirty="0"/>
              <a:t>done</a:t>
            </a:r>
          </a:p>
        </p:txBody>
      </p:sp>
      <p:sp>
        <p:nvSpPr>
          <p:cNvPr id="12" name="Rectangle 11"/>
          <p:cNvSpPr/>
          <p:nvPr/>
        </p:nvSpPr>
        <p:spPr>
          <a:xfrm>
            <a:off x="228600" y="3959423"/>
            <a:ext cx="3886199" cy="307777"/>
          </a:xfrm>
          <a:prstGeom prst="rect">
            <a:avLst/>
          </a:prstGeom>
        </p:spPr>
        <p:txBody>
          <a:bodyPr wrap="square">
            <a:spAutoFit/>
          </a:bodyPr>
          <a:lstStyle/>
          <a:p>
            <a:r>
              <a:rPr lang="en-US" sz="1400" b="1" dirty="0" smtClean="0"/>
              <a:t>Propensity to Bribe During Business Registration</a:t>
            </a:r>
            <a:endParaRPr lang="en-US" sz="1400" b="1" dirty="0"/>
          </a:p>
        </p:txBody>
      </p:sp>
      <p:pic>
        <p:nvPicPr>
          <p:cNvPr id="13" name="Picture 2"/>
          <p:cNvPicPr>
            <a:picLocks noChangeAspect="1" noChangeArrowheads="1"/>
          </p:cNvPicPr>
          <p:nvPr/>
        </p:nvPicPr>
        <p:blipFill>
          <a:blip r:embed="rId4" cstate="print"/>
          <a:srcRect/>
          <a:stretch>
            <a:fillRect/>
          </a:stretch>
        </p:blipFill>
        <p:spPr bwMode="auto">
          <a:xfrm>
            <a:off x="268125" y="4280461"/>
            <a:ext cx="3762758" cy="2326154"/>
          </a:xfrm>
          <a:prstGeom prst="rect">
            <a:avLst/>
          </a:prstGeom>
          <a:noFill/>
          <a:ln w="9525">
            <a:noFill/>
            <a:miter lim="800000"/>
            <a:headEnd/>
            <a:tailEnd/>
          </a:ln>
          <a:effectLst/>
        </p:spPr>
      </p:pic>
      <p:sp>
        <p:nvSpPr>
          <p:cNvPr id="14" name="Rectangle 13"/>
          <p:cNvSpPr/>
          <p:nvPr/>
        </p:nvSpPr>
        <p:spPr>
          <a:xfrm>
            <a:off x="744071" y="6553200"/>
            <a:ext cx="3160058" cy="215444"/>
          </a:xfrm>
          <a:prstGeom prst="rect">
            <a:avLst/>
          </a:prstGeom>
        </p:spPr>
        <p:txBody>
          <a:bodyPr wrap="square">
            <a:spAutoFit/>
          </a:bodyPr>
          <a:lstStyle/>
          <a:p>
            <a:r>
              <a:rPr lang="en-US" sz="800" dirty="0" smtClean="0">
                <a:latin typeface="Calibri" pitchFamily="34" charset="0"/>
              </a:rPr>
              <a:t>Source: Provincial Competitiveness Index (PCI), 2010. VCCI, </a:t>
            </a:r>
            <a:r>
              <a:rPr lang="en-US" sz="800" dirty="0" err="1" smtClean="0">
                <a:latin typeface="Calibri" pitchFamily="34" charset="0"/>
              </a:rPr>
              <a:t>VNCi</a:t>
            </a:r>
            <a:r>
              <a:rPr lang="en-US" sz="800" dirty="0" smtClean="0">
                <a:latin typeface="Calibri" pitchFamily="34" charset="0"/>
              </a:rPr>
              <a:t>.</a:t>
            </a:r>
            <a:endParaRPr lang="en-US" sz="8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rtlCol="0">
            <a:noAutofit/>
          </a:bodyPr>
          <a:lstStyle/>
          <a:p>
            <a:pPr eaLnBrk="1" fontAlgn="auto" hangingPunct="1">
              <a:spcAft>
                <a:spcPts val="0"/>
              </a:spcAft>
              <a:defRPr/>
            </a:pPr>
            <a:r>
              <a:rPr lang="en-US" sz="2800" b="1" dirty="0" smtClean="0"/>
              <a:t>Some noticeable, yet marginal, changes in </a:t>
            </a:r>
            <a:br>
              <a:rPr lang="en-US" sz="2800" b="1" dirty="0" smtClean="0"/>
            </a:br>
            <a:r>
              <a:rPr lang="en-US" sz="2800" b="1" dirty="0" smtClean="0"/>
              <a:t>business sector</a:t>
            </a:r>
            <a:endParaRPr lang="en-US" sz="2800" b="1" dirty="0"/>
          </a:p>
        </p:txBody>
      </p:sp>
      <p:graphicFrame>
        <p:nvGraphicFramePr>
          <p:cNvPr id="5122" name="Content Placeholder 4"/>
          <p:cNvGraphicFramePr>
            <a:graphicFrameLocks/>
          </p:cNvGraphicFramePr>
          <p:nvPr/>
        </p:nvGraphicFramePr>
        <p:xfrm>
          <a:off x="233363" y="2438400"/>
          <a:ext cx="4165600" cy="4038599"/>
        </p:xfrm>
        <a:graphic>
          <a:graphicData uri="http://schemas.openxmlformats.org/presentationml/2006/ole">
            <p:oleObj spid="_x0000_s30722" name="Chart" r:id="rId3" imgW="5133857" imgH="3895766" progId="Excel.Sheet.8">
              <p:embed/>
            </p:oleObj>
          </a:graphicData>
        </a:graphic>
      </p:graphicFrame>
      <p:sp>
        <p:nvSpPr>
          <p:cNvPr id="6" name="Rectangle 2"/>
          <p:cNvSpPr>
            <a:spLocks noChangeArrowheads="1"/>
          </p:cNvSpPr>
          <p:nvPr/>
        </p:nvSpPr>
        <p:spPr bwMode="auto">
          <a:xfrm>
            <a:off x="304800" y="6477000"/>
            <a:ext cx="2971800" cy="246221"/>
          </a:xfrm>
          <a:prstGeom prst="rect">
            <a:avLst/>
          </a:prstGeom>
          <a:noFill/>
          <a:ln w="9525">
            <a:noFill/>
            <a:miter lim="800000"/>
            <a:headEnd/>
            <a:tailEnd/>
          </a:ln>
        </p:spPr>
        <p:txBody>
          <a:bodyPr wrap="square" anchor="ctr">
            <a:spAutoFit/>
          </a:bodyPr>
          <a:lstStyle/>
          <a:p>
            <a:r>
              <a:rPr lang="en-US" sz="1000" i="1" dirty="0">
                <a:latin typeface="Calibri" pitchFamily="34" charset="0"/>
                <a:ea typeface="Calibri" pitchFamily="34" charset="0"/>
                <a:cs typeface="Times New Roman" pitchFamily="18" charset="0"/>
              </a:rPr>
              <a:t>Source</a:t>
            </a:r>
            <a:r>
              <a:rPr lang="en-US" sz="1000" dirty="0">
                <a:latin typeface="Calibri" pitchFamily="34" charset="0"/>
                <a:ea typeface="Calibri" pitchFamily="34" charset="0"/>
                <a:cs typeface="Times New Roman" pitchFamily="18" charset="0"/>
              </a:rPr>
              <a:t>:  </a:t>
            </a:r>
            <a:r>
              <a:rPr lang="en-US" sz="1000" dirty="0" smtClean="0">
                <a:latin typeface="Calibri" pitchFamily="34" charset="0"/>
                <a:ea typeface="Calibri" pitchFamily="34" charset="0"/>
                <a:cs typeface="Times New Roman" pitchFamily="18" charset="0"/>
              </a:rPr>
              <a:t>World Bank Enterprise Surveys 2005 – 2009.</a:t>
            </a:r>
            <a:endParaRPr lang="en-US" i="1" dirty="0">
              <a:latin typeface="Calibri" pitchFamily="34" charset="0"/>
              <a:ea typeface="Calibri" pitchFamily="34" charset="0"/>
              <a:cs typeface="Arial" pitchFamily="34" charset="0"/>
            </a:endParaRPr>
          </a:p>
        </p:txBody>
      </p:sp>
      <p:graphicFrame>
        <p:nvGraphicFramePr>
          <p:cNvPr id="7" name="Chart 6"/>
          <p:cNvGraphicFramePr/>
          <p:nvPr/>
        </p:nvGraphicFramePr>
        <p:xfrm>
          <a:off x="4572000" y="1143000"/>
          <a:ext cx="4572000" cy="5257800"/>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2"/>
          <p:cNvSpPr>
            <a:spLocks noChangeArrowheads="1"/>
          </p:cNvSpPr>
          <p:nvPr/>
        </p:nvSpPr>
        <p:spPr bwMode="auto">
          <a:xfrm>
            <a:off x="5029200" y="6459379"/>
            <a:ext cx="2737450" cy="246221"/>
          </a:xfrm>
          <a:prstGeom prst="rect">
            <a:avLst/>
          </a:prstGeom>
          <a:noFill/>
          <a:ln w="9525">
            <a:noFill/>
            <a:miter lim="800000"/>
            <a:headEnd/>
            <a:tailEnd/>
          </a:ln>
        </p:spPr>
        <p:txBody>
          <a:bodyPr wrap="square" anchor="ctr">
            <a:spAutoFit/>
          </a:bodyPr>
          <a:lstStyle/>
          <a:p>
            <a:r>
              <a:rPr lang="en-US" sz="1000" i="1" dirty="0">
                <a:latin typeface="Calibri" pitchFamily="34" charset="0"/>
                <a:ea typeface="Calibri" pitchFamily="34" charset="0"/>
                <a:cs typeface="Times New Roman" pitchFamily="18" charset="0"/>
              </a:rPr>
              <a:t>Source</a:t>
            </a:r>
            <a:r>
              <a:rPr lang="en-US" sz="1000" dirty="0">
                <a:latin typeface="Calibri" pitchFamily="34" charset="0"/>
                <a:ea typeface="Calibri" pitchFamily="34" charset="0"/>
                <a:cs typeface="Times New Roman" pitchFamily="18" charset="0"/>
              </a:rPr>
              <a:t>:  </a:t>
            </a:r>
            <a:r>
              <a:rPr lang="en-US" sz="1000" dirty="0" smtClean="0">
                <a:latin typeface="Calibri" pitchFamily="34" charset="0"/>
                <a:ea typeface="Calibri" pitchFamily="34" charset="0"/>
                <a:cs typeface="Times New Roman" pitchFamily="18" charset="0"/>
              </a:rPr>
              <a:t>Provincial Competitiveness Index (PCI).</a:t>
            </a:r>
            <a:endParaRPr lang="en-US" i="1" dirty="0">
              <a:latin typeface="Calibri" pitchFamily="34" charset="0"/>
              <a:ea typeface="Calibri" pitchFamily="34" charset="0"/>
              <a:cs typeface="Arial" pitchFamily="34" charset="0"/>
            </a:endParaRPr>
          </a:p>
        </p:txBody>
      </p:sp>
      <p:sp>
        <p:nvSpPr>
          <p:cNvPr id="10" name="Content Placeholder 2"/>
          <p:cNvSpPr>
            <a:spLocks noGrp="1"/>
          </p:cNvSpPr>
          <p:nvPr>
            <p:ph idx="1"/>
          </p:nvPr>
        </p:nvSpPr>
        <p:spPr>
          <a:xfrm>
            <a:off x="304800" y="1447800"/>
            <a:ext cx="4114800" cy="990600"/>
          </a:xfrm>
          <a:ln w="12700">
            <a:solidFill>
              <a:schemeClr val="tx1"/>
            </a:solidFill>
          </a:ln>
        </p:spPr>
        <p:txBody>
          <a:bodyPr rtlCol="0">
            <a:normAutofit/>
          </a:bodyPr>
          <a:lstStyle/>
          <a:p>
            <a:pPr eaLnBrk="1" fontAlgn="auto" hangingPunct="1">
              <a:spcAft>
                <a:spcPts val="0"/>
              </a:spcAft>
              <a:buNone/>
              <a:defRPr/>
            </a:pPr>
            <a:r>
              <a:rPr lang="en-US" sz="1600" dirty="0" smtClean="0"/>
              <a:t>Reduction in the assessment of corruption (among others) as a problem from 2005 to 2009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l"/>
            <a:r>
              <a:rPr lang="en-US" sz="3600" dirty="0" smtClean="0"/>
              <a:t>The changing nature of corruption… </a:t>
            </a:r>
            <a:r>
              <a:rPr lang="en-US" sz="3200" dirty="0" smtClean="0"/>
              <a:t>different tools, levels, sectors</a:t>
            </a:r>
            <a:endParaRPr lang="en-US" sz="3200" dirty="0"/>
          </a:p>
        </p:txBody>
      </p:sp>
      <p:sp>
        <p:nvSpPr>
          <p:cNvPr id="6" name="Text Placeholder 5"/>
          <p:cNvSpPr>
            <a:spLocks noGrp="1"/>
          </p:cNvSpPr>
          <p:nvPr>
            <p:ph type="body" idx="1"/>
          </p:nvPr>
        </p:nvSpPr>
        <p:spPr/>
        <p:txBody>
          <a:bodyPr>
            <a:noAutofit/>
          </a:bodyPr>
          <a:lstStyle/>
          <a:p>
            <a:pPr algn="ctr"/>
            <a:r>
              <a:rPr lang="en-US" sz="1800" dirty="0" smtClean="0"/>
              <a:t>Most corrupted organizations</a:t>
            </a:r>
          </a:p>
          <a:p>
            <a:pPr algn="ctr"/>
            <a:r>
              <a:rPr lang="en-US" sz="1800" dirty="0" smtClean="0"/>
              <a:t>(2005) </a:t>
            </a:r>
            <a:endParaRPr lang="en-US" sz="1800" dirty="0"/>
          </a:p>
        </p:txBody>
      </p:sp>
      <p:graphicFrame>
        <p:nvGraphicFramePr>
          <p:cNvPr id="10" name="Content Placeholder 9"/>
          <p:cNvGraphicFramePr>
            <a:graphicFrameLocks noGrp="1"/>
          </p:cNvGraphicFramePr>
          <p:nvPr>
            <p:ph sz="half" idx="2"/>
          </p:nvPr>
        </p:nvGraphicFramePr>
        <p:xfrm>
          <a:off x="457200" y="2174875"/>
          <a:ext cx="4040188" cy="4058920"/>
        </p:xfrm>
        <a:graphic>
          <a:graphicData uri="http://schemas.openxmlformats.org/drawingml/2006/table">
            <a:tbl>
              <a:tblPr firstRow="1" bandRow="1">
                <a:tableStyleId>{616DA210-FB5B-4158-B5E0-FEB733F419BA}</a:tableStyleId>
              </a:tblPr>
              <a:tblGrid>
                <a:gridCol w="533400"/>
                <a:gridCol w="3506788"/>
              </a:tblGrid>
              <a:tr h="370840">
                <a:tc>
                  <a:txBody>
                    <a:bodyPr/>
                    <a:lstStyle/>
                    <a:p>
                      <a:pPr algn="ctr" fontAlgn="b"/>
                      <a:r>
                        <a:rPr lang="en-US" sz="1600" b="0" u="none" strike="noStrike" dirty="0"/>
                        <a:t>1</a:t>
                      </a:r>
                      <a:endParaRPr lang="en-US" sz="1600" b="0" i="0" u="none" strike="noStrike" dirty="0">
                        <a:solidFill>
                          <a:srgbClr val="000000"/>
                        </a:solidFill>
                        <a:latin typeface="Calibri"/>
                      </a:endParaRPr>
                    </a:p>
                  </a:txBody>
                  <a:tcPr marL="0" marR="0" marT="0" marB="0" anchor="b"/>
                </a:tc>
                <a:tc>
                  <a:txBody>
                    <a:bodyPr/>
                    <a:lstStyle/>
                    <a:p>
                      <a:pPr marL="119063" indent="0" algn="l" fontAlgn="b">
                        <a:tabLst/>
                      </a:pPr>
                      <a:r>
                        <a:rPr lang="en-US" sz="1600" b="0" u="none" strike="noStrike" dirty="0"/>
                        <a:t>Cadastral and housing agency</a:t>
                      </a:r>
                      <a:endParaRPr lang="en-US" sz="1600" b="0" i="0" u="none" strike="noStrike" dirty="0">
                        <a:solidFill>
                          <a:srgbClr val="000000"/>
                        </a:solidFill>
                        <a:latin typeface="Calibri"/>
                      </a:endParaRPr>
                    </a:p>
                  </a:txBody>
                  <a:tcPr marL="0" marR="0" marT="0" marB="0" anchor="b"/>
                </a:tc>
              </a:tr>
              <a:tr h="370840">
                <a:tc>
                  <a:txBody>
                    <a:bodyPr/>
                    <a:lstStyle/>
                    <a:p>
                      <a:pPr algn="ctr" fontAlgn="b"/>
                      <a:r>
                        <a:rPr lang="en-US" sz="1600" u="none" strike="noStrike" dirty="0"/>
                        <a:t>2</a:t>
                      </a:r>
                      <a:endParaRPr lang="en-US" sz="1600" b="0" i="0" u="none" strike="noStrike" dirty="0">
                        <a:solidFill>
                          <a:srgbClr val="000000"/>
                        </a:solidFill>
                        <a:latin typeface="Calibri"/>
                      </a:endParaRPr>
                    </a:p>
                  </a:txBody>
                  <a:tcPr marL="0" marR="0" marT="0" marB="0" anchor="b"/>
                </a:tc>
                <a:tc>
                  <a:txBody>
                    <a:bodyPr/>
                    <a:lstStyle/>
                    <a:p>
                      <a:pPr marL="119063" indent="0" algn="l" fontAlgn="b"/>
                      <a:r>
                        <a:rPr lang="en-US" sz="1600" u="none" strike="noStrike" dirty="0"/>
                        <a:t>Customs/import-export management agency</a:t>
                      </a:r>
                      <a:endParaRPr lang="en-US" sz="1600" b="0" i="0" u="none" strike="noStrike" dirty="0">
                        <a:solidFill>
                          <a:srgbClr val="000000"/>
                        </a:solidFill>
                        <a:latin typeface="Calibri"/>
                      </a:endParaRPr>
                    </a:p>
                  </a:txBody>
                  <a:tcPr marL="0" marR="0" marT="0" marB="0" anchor="b"/>
                </a:tc>
              </a:tr>
              <a:tr h="370840">
                <a:tc>
                  <a:txBody>
                    <a:bodyPr/>
                    <a:lstStyle/>
                    <a:p>
                      <a:pPr algn="ctr" fontAlgn="b"/>
                      <a:r>
                        <a:rPr lang="en-US" sz="1600" u="none" strike="noStrike" dirty="0"/>
                        <a:t>3</a:t>
                      </a:r>
                      <a:endParaRPr lang="en-US" sz="1600" b="0" i="0" u="none" strike="noStrike" dirty="0">
                        <a:solidFill>
                          <a:srgbClr val="000000"/>
                        </a:solidFill>
                        <a:latin typeface="Calibri"/>
                      </a:endParaRPr>
                    </a:p>
                  </a:txBody>
                  <a:tcPr marL="0" marR="0" marT="0" marB="0" anchor="b"/>
                </a:tc>
                <a:tc>
                  <a:txBody>
                    <a:bodyPr/>
                    <a:lstStyle/>
                    <a:p>
                      <a:pPr marL="119063" indent="0" algn="l" fontAlgn="b"/>
                      <a:r>
                        <a:rPr lang="en-US" sz="1600" u="none" strike="noStrike" dirty="0"/>
                        <a:t>Traffic police</a:t>
                      </a:r>
                      <a:endParaRPr lang="en-US" sz="1600" b="0" i="0" u="none" strike="noStrike" dirty="0">
                        <a:solidFill>
                          <a:srgbClr val="000000"/>
                        </a:solidFill>
                        <a:latin typeface="Calibri"/>
                      </a:endParaRPr>
                    </a:p>
                  </a:txBody>
                  <a:tcPr marL="0" marR="0" marT="0" marB="0" anchor="b"/>
                </a:tc>
              </a:tr>
              <a:tr h="370840">
                <a:tc>
                  <a:txBody>
                    <a:bodyPr/>
                    <a:lstStyle/>
                    <a:p>
                      <a:pPr algn="ctr" fontAlgn="b"/>
                      <a:r>
                        <a:rPr lang="en-US" sz="1600" u="none" strike="noStrike" dirty="0"/>
                        <a:t>4</a:t>
                      </a:r>
                      <a:endParaRPr lang="en-US" sz="1600" b="0" i="0" u="none" strike="noStrike" dirty="0">
                        <a:solidFill>
                          <a:srgbClr val="000000"/>
                        </a:solidFill>
                        <a:latin typeface="Calibri"/>
                      </a:endParaRPr>
                    </a:p>
                  </a:txBody>
                  <a:tcPr marL="0" marR="0" marT="0" marB="0" anchor="b"/>
                </a:tc>
                <a:tc>
                  <a:txBody>
                    <a:bodyPr/>
                    <a:lstStyle/>
                    <a:p>
                      <a:pPr marL="119063" indent="0" algn="l" fontAlgn="b"/>
                      <a:r>
                        <a:rPr lang="en-US" sz="1600" u="none" strike="noStrike" dirty="0"/>
                        <a:t>Public finance and tax agency</a:t>
                      </a:r>
                      <a:endParaRPr lang="en-US" sz="1600" b="0" i="0" u="none" strike="noStrike" dirty="0">
                        <a:solidFill>
                          <a:srgbClr val="000000"/>
                        </a:solidFill>
                        <a:latin typeface="Calibri"/>
                      </a:endParaRPr>
                    </a:p>
                  </a:txBody>
                  <a:tcPr marL="0" marR="0" marT="0" marB="0" anchor="b"/>
                </a:tc>
              </a:tr>
              <a:tr h="370840">
                <a:tc>
                  <a:txBody>
                    <a:bodyPr/>
                    <a:lstStyle/>
                    <a:p>
                      <a:pPr algn="ctr" fontAlgn="b"/>
                      <a:r>
                        <a:rPr lang="en-US" sz="1600" u="none" strike="noStrike" dirty="0"/>
                        <a:t>5</a:t>
                      </a:r>
                      <a:endParaRPr lang="en-US" sz="1600" b="0" i="0" u="none" strike="noStrike" dirty="0">
                        <a:solidFill>
                          <a:srgbClr val="000000"/>
                        </a:solidFill>
                        <a:latin typeface="Calibri"/>
                      </a:endParaRPr>
                    </a:p>
                  </a:txBody>
                  <a:tcPr marL="0" marR="0" marT="0" marB="0" anchor="b"/>
                </a:tc>
                <a:tc>
                  <a:txBody>
                    <a:bodyPr/>
                    <a:lstStyle/>
                    <a:p>
                      <a:pPr marL="119063" indent="0" algn="l" fontAlgn="b">
                        <a:tabLst/>
                      </a:pPr>
                      <a:r>
                        <a:rPr lang="en-US" sz="1600" u="none" strike="noStrike" dirty="0"/>
                        <a:t>Management/entities in construction industry</a:t>
                      </a:r>
                      <a:endParaRPr lang="en-US" sz="1600" b="0" i="0" u="none" strike="noStrike" dirty="0">
                        <a:solidFill>
                          <a:srgbClr val="000000"/>
                        </a:solidFill>
                        <a:latin typeface="Calibri"/>
                      </a:endParaRPr>
                    </a:p>
                  </a:txBody>
                  <a:tcPr marL="0" marR="0" marT="0" marB="0" anchor="b"/>
                </a:tc>
              </a:tr>
              <a:tr h="370840">
                <a:tc>
                  <a:txBody>
                    <a:bodyPr/>
                    <a:lstStyle/>
                    <a:p>
                      <a:pPr algn="ctr" fontAlgn="b"/>
                      <a:r>
                        <a:rPr lang="en-US" sz="1600" u="none" strike="noStrike" dirty="0"/>
                        <a:t>6</a:t>
                      </a:r>
                      <a:endParaRPr lang="en-US" sz="1600" b="0" i="0" u="none" strike="noStrike" dirty="0">
                        <a:solidFill>
                          <a:srgbClr val="000000"/>
                        </a:solidFill>
                        <a:latin typeface="Calibri"/>
                      </a:endParaRPr>
                    </a:p>
                  </a:txBody>
                  <a:tcPr marL="0" marR="0" marT="0" marB="0" anchor="b"/>
                </a:tc>
                <a:tc>
                  <a:txBody>
                    <a:bodyPr/>
                    <a:lstStyle/>
                    <a:p>
                      <a:pPr marL="119063" indent="0" algn="l" fontAlgn="b"/>
                      <a:r>
                        <a:rPr lang="en-US" sz="1600" u="none" strike="noStrike" dirty="0"/>
                        <a:t>Construction permit-granting agency</a:t>
                      </a:r>
                      <a:endParaRPr lang="en-US" sz="1600" b="0" i="0" u="none" strike="noStrike" dirty="0">
                        <a:solidFill>
                          <a:srgbClr val="000000"/>
                        </a:solidFill>
                        <a:latin typeface="Calibri"/>
                      </a:endParaRPr>
                    </a:p>
                  </a:txBody>
                  <a:tcPr marL="0" marR="0" marT="0" marB="0" anchor="b"/>
                </a:tc>
              </a:tr>
              <a:tr h="370840">
                <a:tc>
                  <a:txBody>
                    <a:bodyPr/>
                    <a:lstStyle/>
                    <a:p>
                      <a:pPr algn="ctr" fontAlgn="b"/>
                      <a:r>
                        <a:rPr lang="en-US" sz="1600" u="none" strike="noStrike" dirty="0"/>
                        <a:t>7</a:t>
                      </a:r>
                      <a:endParaRPr lang="en-US" sz="1600" b="0" i="0" u="none" strike="noStrike" dirty="0">
                        <a:solidFill>
                          <a:srgbClr val="000000"/>
                        </a:solidFill>
                        <a:latin typeface="Calibri"/>
                      </a:endParaRPr>
                    </a:p>
                  </a:txBody>
                  <a:tcPr marL="0" marR="0" marT="0" marB="0" anchor="b"/>
                </a:tc>
                <a:tc>
                  <a:txBody>
                    <a:bodyPr/>
                    <a:lstStyle/>
                    <a:p>
                      <a:pPr marL="119063" indent="0" algn="l" fontAlgn="b"/>
                      <a:r>
                        <a:rPr lang="en-US" sz="1600" u="none" strike="noStrike" dirty="0"/>
                        <a:t>Health care entity</a:t>
                      </a:r>
                      <a:endParaRPr lang="en-US" sz="1600" b="0" i="0" u="none" strike="noStrike" dirty="0">
                        <a:solidFill>
                          <a:srgbClr val="000000"/>
                        </a:solidFill>
                        <a:latin typeface="Calibri"/>
                      </a:endParaRPr>
                    </a:p>
                  </a:txBody>
                  <a:tcPr marL="0" marR="0" marT="0" marB="0" anchor="b"/>
                </a:tc>
              </a:tr>
              <a:tr h="370840">
                <a:tc>
                  <a:txBody>
                    <a:bodyPr/>
                    <a:lstStyle/>
                    <a:p>
                      <a:pPr algn="ctr" fontAlgn="b"/>
                      <a:r>
                        <a:rPr lang="en-US" sz="1600" u="none" strike="noStrike" dirty="0"/>
                        <a:t>8</a:t>
                      </a:r>
                      <a:endParaRPr lang="en-US" sz="1600" b="0" i="0" u="none" strike="noStrike" dirty="0">
                        <a:solidFill>
                          <a:srgbClr val="000000"/>
                        </a:solidFill>
                        <a:latin typeface="Calibri"/>
                      </a:endParaRPr>
                    </a:p>
                  </a:txBody>
                  <a:tcPr marL="0" marR="0" marT="0" marB="0" anchor="b"/>
                </a:tc>
                <a:tc>
                  <a:txBody>
                    <a:bodyPr/>
                    <a:lstStyle/>
                    <a:p>
                      <a:pPr marL="119063" indent="0" algn="l" fontAlgn="b"/>
                      <a:r>
                        <a:rPr lang="en-US" sz="1600" u="none" strike="noStrike" dirty="0"/>
                        <a:t>Planning and Investment agency</a:t>
                      </a:r>
                      <a:endParaRPr lang="en-US" sz="1600" b="0" i="0" u="none" strike="noStrike" dirty="0">
                        <a:solidFill>
                          <a:srgbClr val="000000"/>
                        </a:solidFill>
                        <a:latin typeface="Calibri"/>
                      </a:endParaRPr>
                    </a:p>
                  </a:txBody>
                  <a:tcPr marL="0" marR="0" marT="0" marB="0" anchor="b"/>
                </a:tc>
              </a:tr>
              <a:tr h="370840">
                <a:tc>
                  <a:txBody>
                    <a:bodyPr/>
                    <a:lstStyle/>
                    <a:p>
                      <a:pPr algn="ctr" fontAlgn="b"/>
                      <a:r>
                        <a:rPr lang="en-US" sz="1600" u="none" strike="noStrike" dirty="0"/>
                        <a:t>9</a:t>
                      </a:r>
                      <a:endParaRPr lang="en-US" sz="1600" b="0" i="0" u="none" strike="noStrike" dirty="0">
                        <a:solidFill>
                          <a:srgbClr val="000000"/>
                        </a:solidFill>
                        <a:latin typeface="Calibri"/>
                      </a:endParaRPr>
                    </a:p>
                  </a:txBody>
                  <a:tcPr marL="0" marR="0" marT="0" marB="0" anchor="b"/>
                </a:tc>
                <a:tc>
                  <a:txBody>
                    <a:bodyPr/>
                    <a:lstStyle/>
                    <a:p>
                      <a:pPr marL="119063" indent="0" algn="l" fontAlgn="b"/>
                      <a:r>
                        <a:rPr lang="en-US" sz="1600" u="none" strike="noStrike" dirty="0"/>
                        <a:t>Management/entities in transport industry</a:t>
                      </a:r>
                      <a:endParaRPr lang="en-US" sz="1600" b="0" i="0" u="none" strike="noStrike" dirty="0">
                        <a:solidFill>
                          <a:srgbClr val="000000"/>
                        </a:solidFill>
                        <a:latin typeface="Calibri"/>
                      </a:endParaRPr>
                    </a:p>
                  </a:txBody>
                  <a:tcPr marL="0" marR="0" marT="0" marB="0" anchor="b"/>
                </a:tc>
              </a:tr>
              <a:tr h="370840">
                <a:tc>
                  <a:txBody>
                    <a:bodyPr/>
                    <a:lstStyle/>
                    <a:p>
                      <a:pPr algn="ctr" fontAlgn="b"/>
                      <a:r>
                        <a:rPr lang="en-US" sz="1600" u="none" strike="noStrike" dirty="0"/>
                        <a:t>10</a:t>
                      </a:r>
                      <a:endParaRPr lang="en-US" sz="1600" b="0" i="0" u="none" strike="noStrike" dirty="0">
                        <a:solidFill>
                          <a:srgbClr val="000000"/>
                        </a:solidFill>
                        <a:latin typeface="Calibri"/>
                      </a:endParaRPr>
                    </a:p>
                  </a:txBody>
                  <a:tcPr marL="0" marR="0" marT="0" marB="0" anchor="b"/>
                </a:tc>
                <a:tc>
                  <a:txBody>
                    <a:bodyPr/>
                    <a:lstStyle/>
                    <a:p>
                      <a:pPr marL="119063" indent="0" algn="l" fontAlgn="b"/>
                      <a:r>
                        <a:rPr lang="en-US" sz="1600" u="none" strike="noStrike" dirty="0"/>
                        <a:t>Economic police</a:t>
                      </a:r>
                      <a:endParaRPr lang="en-US" sz="1600" b="0" i="0" u="none" strike="noStrike" dirty="0">
                        <a:solidFill>
                          <a:srgbClr val="000000"/>
                        </a:solidFill>
                        <a:latin typeface="Calibri"/>
                      </a:endParaRPr>
                    </a:p>
                  </a:txBody>
                  <a:tcPr marL="0" marR="0" marT="0" marB="0" anchor="b"/>
                </a:tc>
              </a:tr>
            </a:tbl>
          </a:graphicData>
        </a:graphic>
      </p:graphicFrame>
      <p:sp>
        <p:nvSpPr>
          <p:cNvPr id="8" name="Text Placeholder 7"/>
          <p:cNvSpPr>
            <a:spLocks noGrp="1"/>
          </p:cNvSpPr>
          <p:nvPr>
            <p:ph type="body" sz="quarter" idx="3"/>
          </p:nvPr>
        </p:nvSpPr>
        <p:spPr/>
        <p:txBody>
          <a:bodyPr>
            <a:noAutofit/>
          </a:bodyPr>
          <a:lstStyle/>
          <a:p>
            <a:pPr algn="ctr"/>
            <a:r>
              <a:rPr lang="en-US" sz="1800" dirty="0" smtClean="0"/>
              <a:t>Perceived corruption by sectors </a:t>
            </a:r>
          </a:p>
          <a:p>
            <a:pPr algn="ctr"/>
            <a:r>
              <a:rPr lang="en-US" sz="1800" dirty="0" smtClean="0"/>
              <a:t>(2010)</a:t>
            </a:r>
            <a:endParaRPr lang="en-US" sz="1800" dirty="0"/>
          </a:p>
        </p:txBody>
      </p:sp>
      <p:sp>
        <p:nvSpPr>
          <p:cNvPr id="4" name="Slide Number Placeholder 3"/>
          <p:cNvSpPr>
            <a:spLocks noGrp="1"/>
          </p:cNvSpPr>
          <p:nvPr>
            <p:ph type="sldNum" sz="quarter" idx="12"/>
          </p:nvPr>
        </p:nvSpPr>
        <p:spPr/>
        <p:txBody>
          <a:bodyPr/>
          <a:lstStyle/>
          <a:p>
            <a:fld id="{B032857C-FB7D-4278-8A00-23787D1EDA4A}" type="slidenum">
              <a:rPr lang="en-US" smtClean="0"/>
              <a:pPr/>
              <a:t>7</a:t>
            </a:fld>
            <a:endParaRPr lang="en-US"/>
          </a:p>
        </p:txBody>
      </p:sp>
      <p:sp>
        <p:nvSpPr>
          <p:cNvPr id="11" name="TextBox 10"/>
          <p:cNvSpPr txBox="1"/>
          <p:nvPr/>
        </p:nvSpPr>
        <p:spPr>
          <a:xfrm>
            <a:off x="391562" y="6324600"/>
            <a:ext cx="3610284" cy="246221"/>
          </a:xfrm>
          <a:prstGeom prst="rect">
            <a:avLst/>
          </a:prstGeom>
          <a:noFill/>
        </p:spPr>
        <p:txBody>
          <a:bodyPr wrap="none" rtlCol="0">
            <a:spAutoFit/>
          </a:bodyPr>
          <a:lstStyle/>
          <a:p>
            <a:r>
              <a:rPr lang="en-US" sz="1000" i="1" dirty="0" smtClean="0"/>
              <a:t>Source</a:t>
            </a:r>
            <a:r>
              <a:rPr lang="en-US" sz="1000" dirty="0" smtClean="0"/>
              <a:t>: AC Diagnostics Study, 2005 – CPV. Table 2.12, page 36-37.</a:t>
            </a:r>
            <a:endParaRPr lang="en-US" sz="1000" dirty="0"/>
          </a:p>
        </p:txBody>
      </p:sp>
      <p:graphicFrame>
        <p:nvGraphicFramePr>
          <p:cNvPr id="12" name="Graphique 4"/>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angle 2"/>
          <p:cNvSpPr>
            <a:spLocks noChangeArrowheads="1"/>
          </p:cNvSpPr>
          <p:nvPr/>
        </p:nvSpPr>
        <p:spPr bwMode="auto">
          <a:xfrm>
            <a:off x="4953000" y="6172200"/>
            <a:ext cx="3804250" cy="400110"/>
          </a:xfrm>
          <a:prstGeom prst="rect">
            <a:avLst/>
          </a:prstGeom>
          <a:noFill/>
          <a:ln w="9525">
            <a:noFill/>
            <a:miter lim="800000"/>
            <a:headEnd/>
            <a:tailEnd/>
          </a:ln>
        </p:spPr>
        <p:txBody>
          <a:bodyPr wrap="square" anchor="ctr">
            <a:spAutoFit/>
          </a:bodyPr>
          <a:lstStyle/>
          <a:p>
            <a:r>
              <a:rPr lang="en-US" sz="1000" i="1" dirty="0">
                <a:latin typeface="Calibri" pitchFamily="34" charset="0"/>
                <a:ea typeface="Calibri" pitchFamily="34" charset="0"/>
                <a:cs typeface="Times New Roman" pitchFamily="18" charset="0"/>
              </a:rPr>
              <a:t>Source</a:t>
            </a:r>
            <a:r>
              <a:rPr lang="en-US" sz="1000" dirty="0">
                <a:latin typeface="Calibri" pitchFamily="34" charset="0"/>
                <a:ea typeface="Calibri" pitchFamily="34" charset="0"/>
                <a:cs typeface="Times New Roman" pitchFamily="18" charset="0"/>
              </a:rPr>
              <a:t>:  </a:t>
            </a:r>
            <a:r>
              <a:rPr lang="en-US" sz="1000" dirty="0" smtClean="0">
                <a:latin typeface="Calibri" pitchFamily="34" charset="0"/>
                <a:ea typeface="Calibri" pitchFamily="34" charset="0"/>
                <a:cs typeface="Times New Roman" pitchFamily="18" charset="0"/>
              </a:rPr>
              <a:t>Global Corruption Barometer, 2010. Towards Transparency Vietnam and Transparency International</a:t>
            </a:r>
            <a:r>
              <a:rPr lang="en-US" sz="900" i="1" dirty="0" smtClean="0">
                <a:latin typeface="Calibri" pitchFamily="34" charset="0"/>
                <a:ea typeface="Calibri" pitchFamily="34" charset="0"/>
                <a:cs typeface="Arial" pitchFamily="34" charset="0"/>
              </a:rPr>
              <a:t>.</a:t>
            </a:r>
            <a:endParaRPr lang="en-US" i="1" dirty="0">
              <a:latin typeface="Calibri" pitchFamily="34" charset="0"/>
              <a:ea typeface="Calibri"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838200"/>
          </a:xfrm>
        </p:spPr>
        <p:txBody>
          <a:bodyPr rtlCol="0">
            <a:normAutofit fontScale="90000"/>
          </a:bodyPr>
          <a:lstStyle/>
          <a:p>
            <a:pPr algn="l" eaLnBrk="1" fontAlgn="auto" hangingPunct="1">
              <a:spcAft>
                <a:spcPts val="0"/>
              </a:spcAft>
              <a:defRPr/>
            </a:pPr>
            <a:r>
              <a:rPr lang="en-US" sz="3600" dirty="0" smtClean="0"/>
              <a:t>Different levels of “Control of Corruption” at provincial levels</a:t>
            </a:r>
          </a:p>
        </p:txBody>
      </p:sp>
      <p:pic>
        <p:nvPicPr>
          <p:cNvPr id="22532" name="Picture 3"/>
          <p:cNvPicPr>
            <a:picLocks noChangeAspect="1" noChangeArrowheads="1"/>
          </p:cNvPicPr>
          <p:nvPr/>
        </p:nvPicPr>
        <p:blipFill>
          <a:blip r:embed="rId3" cstate="print"/>
          <a:srcRect/>
          <a:stretch>
            <a:fillRect/>
          </a:stretch>
        </p:blipFill>
        <p:spPr bwMode="auto">
          <a:xfrm>
            <a:off x="0" y="1295400"/>
            <a:ext cx="8431481" cy="54102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E3F827AA-8D6E-41B7-9966-1EA6FB40F207}" type="slidenum">
              <a:rPr lang="en-US" smtClean="0"/>
              <a:pPr>
                <a:defRPr/>
              </a:pPr>
              <a:t>8</a:t>
            </a:fld>
            <a:endParaRPr lang="en-US"/>
          </a:p>
        </p:txBody>
      </p:sp>
      <p:sp>
        <p:nvSpPr>
          <p:cNvPr id="6" name="Rectangle 5"/>
          <p:cNvSpPr/>
          <p:nvPr/>
        </p:nvSpPr>
        <p:spPr>
          <a:xfrm>
            <a:off x="381000" y="6477000"/>
            <a:ext cx="5943600" cy="253916"/>
          </a:xfrm>
          <a:prstGeom prst="rect">
            <a:avLst/>
          </a:prstGeom>
        </p:spPr>
        <p:txBody>
          <a:bodyPr wrap="square">
            <a:spAutoFit/>
          </a:bodyPr>
          <a:lstStyle/>
          <a:p>
            <a:r>
              <a:rPr lang="en-US" sz="1000" dirty="0" smtClean="0">
                <a:latin typeface="Calibri" pitchFamily="34" charset="0"/>
              </a:rPr>
              <a:t>Source: Provincial Governance and Public Administration Performance Index (PAPI). VFF, CECODES, UNDP</a:t>
            </a:r>
            <a:endParaRPr lang="en-US" sz="1000" dirty="0"/>
          </a:p>
        </p:txBody>
      </p:sp>
      <p:sp>
        <p:nvSpPr>
          <p:cNvPr id="7" name="Content Placeholder 4"/>
          <p:cNvSpPr>
            <a:spLocks noGrp="1"/>
          </p:cNvSpPr>
          <p:nvPr>
            <p:ph sz="half" idx="1"/>
          </p:nvPr>
        </p:nvSpPr>
        <p:spPr>
          <a:xfrm>
            <a:off x="5562600" y="1447800"/>
            <a:ext cx="3276600" cy="3429000"/>
          </a:xfrm>
        </p:spPr>
        <p:txBody>
          <a:bodyPr>
            <a:normAutofit/>
          </a:bodyPr>
          <a:lstStyle/>
          <a:p>
            <a:r>
              <a:rPr lang="en-US" sz="1600" dirty="0" smtClean="0">
                <a:latin typeface="+mj-lt"/>
                <a:cs typeface="Arial" pitchFamily="34" charset="0"/>
              </a:rPr>
              <a:t>Top 8 and 12 of top 15 are southern provinces</a:t>
            </a:r>
          </a:p>
          <a:p>
            <a:r>
              <a:rPr lang="en-US" sz="1600" dirty="0" smtClean="0">
                <a:latin typeface="+mj-lt"/>
                <a:cs typeface="Arial" pitchFamily="34" charset="0"/>
              </a:rPr>
              <a:t>Dimension with highest variance </a:t>
            </a:r>
          </a:p>
          <a:p>
            <a:r>
              <a:rPr lang="en-US" sz="1600" dirty="0" smtClean="0">
                <a:latin typeface="+mj-lt"/>
                <a:cs typeface="Arial" pitchFamily="34" charset="0"/>
              </a:rPr>
              <a:t>Large differences in scores between the low and the high performers (HCM 6.3 points </a:t>
            </a:r>
            <a:r>
              <a:rPr lang="en-US" sz="1600" dirty="0" err="1" smtClean="0">
                <a:latin typeface="+mj-lt"/>
                <a:cs typeface="Arial" pitchFamily="34" charset="0"/>
              </a:rPr>
              <a:t>vs</a:t>
            </a:r>
            <a:r>
              <a:rPr lang="en-US" sz="1600" dirty="0" smtClean="0">
                <a:latin typeface="+mj-lt"/>
                <a:cs typeface="Arial" pitchFamily="34" charset="0"/>
              </a:rPr>
              <a:t> </a:t>
            </a:r>
            <a:r>
              <a:rPr lang="en-US" sz="1600" dirty="0" err="1" smtClean="0">
                <a:latin typeface="+mj-lt"/>
                <a:cs typeface="Arial" pitchFamily="34" charset="0"/>
              </a:rPr>
              <a:t>Kon</a:t>
            </a:r>
            <a:r>
              <a:rPr lang="en-US" sz="1600" dirty="0" smtClean="0">
                <a:latin typeface="+mj-lt"/>
                <a:cs typeface="Arial" pitchFamily="34" charset="0"/>
              </a:rPr>
              <a:t> </a:t>
            </a:r>
            <a:r>
              <a:rPr lang="en-US" sz="1600" dirty="0" err="1" smtClean="0">
                <a:latin typeface="+mj-lt"/>
                <a:cs typeface="Arial" pitchFamily="34" charset="0"/>
              </a:rPr>
              <a:t>Tum’s</a:t>
            </a:r>
            <a:r>
              <a:rPr lang="en-US" sz="1600" dirty="0" smtClean="0">
                <a:latin typeface="+mj-lt"/>
                <a:cs typeface="Arial" pitchFamily="34" charset="0"/>
              </a:rPr>
              <a:t> 3.4 points)</a:t>
            </a:r>
          </a:p>
          <a:p>
            <a:pPr marL="342900" lvl="1" indent="-342900">
              <a:buFont typeface="Arial" pitchFamily="34" charset="0"/>
              <a:buChar char="•"/>
            </a:pPr>
            <a:r>
              <a:rPr lang="en-US" sz="1600" dirty="0" smtClean="0">
                <a:cs typeface="Arial" pitchFamily="34" charset="0"/>
              </a:rPr>
              <a:t>Equity in employment in the public sector at the grassroots level tends to be most problematic and to vary greatly between provinces. </a:t>
            </a:r>
          </a:p>
          <a:p>
            <a:endParaRPr lang="en-US" sz="1600" dirty="0" smtClean="0">
              <a:latin typeface="+mj-lt"/>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11162"/>
            <a:ext cx="8229600" cy="731838"/>
          </a:xfrm>
        </p:spPr>
        <p:txBody>
          <a:bodyPr/>
          <a:lstStyle/>
          <a:p>
            <a:r>
              <a:rPr lang="en-GB" sz="2400" b="1" dirty="0" smtClean="0"/>
              <a:t>Size of Bribe Required Necessitating Formal Action</a:t>
            </a:r>
            <a:endParaRPr lang="en-US" sz="2400" b="1" dirty="0"/>
          </a:p>
        </p:txBody>
      </p:sp>
      <p:sp>
        <p:nvSpPr>
          <p:cNvPr id="3" name="Content Placeholder 2"/>
          <p:cNvSpPr>
            <a:spLocks noGrp="1"/>
          </p:cNvSpPr>
          <p:nvPr>
            <p:ph idx="1"/>
          </p:nvPr>
        </p:nvSpPr>
        <p:spPr>
          <a:xfrm>
            <a:off x="76200" y="1676400"/>
            <a:ext cx="3581400" cy="4952999"/>
          </a:xfrm>
        </p:spPr>
        <p:txBody>
          <a:bodyPr/>
          <a:lstStyle/>
          <a:p>
            <a:pPr marL="0" indent="0">
              <a:buNone/>
            </a:pPr>
            <a:r>
              <a:rPr lang="en-GB" sz="1600" b="1" dirty="0" smtClean="0">
                <a:latin typeface="+mj-lt"/>
              </a:rPr>
              <a:t>How much </a:t>
            </a:r>
            <a:r>
              <a:rPr lang="en-GB" sz="1600" b="1" dirty="0" smtClean="0">
                <a:latin typeface="+mj-lt"/>
              </a:rPr>
              <a:t>bribe are </a:t>
            </a:r>
            <a:r>
              <a:rPr lang="en-GB" sz="1600" b="1" dirty="0" smtClean="0">
                <a:latin typeface="+mj-lt"/>
              </a:rPr>
              <a:t>individual citizens’ willing to endure before taking formal action with a local inspectorate across the country? </a:t>
            </a:r>
          </a:p>
          <a:p>
            <a:pPr>
              <a:buNone/>
            </a:pPr>
            <a:endParaRPr lang="en-GB" sz="1400" b="1" dirty="0" smtClean="0">
              <a:latin typeface="+mj-lt"/>
            </a:endParaRPr>
          </a:p>
          <a:p>
            <a:r>
              <a:rPr lang="en-GB" sz="1400" dirty="0" smtClean="0">
                <a:latin typeface="+mj-lt"/>
              </a:rPr>
              <a:t>Very little difference between tolerance for bribes demanded by the policeman or the commune official. </a:t>
            </a:r>
          </a:p>
          <a:p>
            <a:r>
              <a:rPr lang="en-GB" sz="1400" dirty="0" smtClean="0">
                <a:latin typeface="+mj-lt"/>
              </a:rPr>
              <a:t>Citizens, on average, appear to tolerate bribes up to about 100,000VND (~ 5 </a:t>
            </a:r>
            <a:r>
              <a:rPr lang="en-GB" sz="1400" dirty="0" err="1" smtClean="0">
                <a:latin typeface="+mj-lt"/>
              </a:rPr>
              <a:t>usd</a:t>
            </a:r>
            <a:r>
              <a:rPr lang="en-GB" sz="1400" dirty="0" smtClean="0">
                <a:latin typeface="+mj-lt"/>
              </a:rPr>
              <a:t>) from both actors, where only 30% of respondents are willing to appeal. </a:t>
            </a:r>
          </a:p>
          <a:p>
            <a:r>
              <a:rPr lang="en-GB" sz="1400" dirty="0" smtClean="0">
                <a:latin typeface="+mj-lt"/>
              </a:rPr>
              <a:t>A large jump takes place between 100,000 and 500,000VND </a:t>
            </a:r>
            <a:r>
              <a:rPr lang="en-GB" sz="1400" dirty="0" smtClean="0"/>
              <a:t>(~ 25 </a:t>
            </a:r>
            <a:r>
              <a:rPr lang="en-GB" sz="1400" dirty="0" err="1" smtClean="0"/>
              <a:t>usd</a:t>
            </a:r>
            <a:r>
              <a:rPr lang="en-GB" sz="1400" dirty="0" smtClean="0"/>
              <a:t>)</a:t>
            </a:r>
            <a:r>
              <a:rPr lang="en-GB" sz="1400" dirty="0" smtClean="0">
                <a:latin typeface="+mj-lt"/>
              </a:rPr>
              <a:t>, where the proportion of respondents willing to appeal doubles. </a:t>
            </a:r>
          </a:p>
          <a:p>
            <a:r>
              <a:rPr lang="en-GB" sz="1400" dirty="0" smtClean="0">
                <a:latin typeface="+mj-lt"/>
              </a:rPr>
              <a:t>At 10 million VND </a:t>
            </a:r>
            <a:r>
              <a:rPr lang="en-GB" sz="1400" dirty="0" smtClean="0"/>
              <a:t>(~ 500 </a:t>
            </a:r>
            <a:r>
              <a:rPr lang="en-GB" sz="1400" dirty="0" err="1" smtClean="0"/>
              <a:t>usd</a:t>
            </a:r>
            <a:r>
              <a:rPr lang="en-GB" sz="1400" dirty="0" smtClean="0"/>
              <a:t>)</a:t>
            </a:r>
            <a:r>
              <a:rPr lang="en-GB" sz="1400" dirty="0" smtClean="0">
                <a:latin typeface="+mj-lt"/>
              </a:rPr>
              <a:t>, however, there are still 10% who cannot bring themselves to appeal a corrupt act. </a:t>
            </a:r>
            <a:endParaRPr lang="en-US" sz="1400" dirty="0" smtClean="0">
              <a:latin typeface="+mj-lt"/>
            </a:endParaRPr>
          </a:p>
          <a:p>
            <a:endParaRPr lang="en-US" sz="1400" dirty="0">
              <a:latin typeface="+mj-lt"/>
            </a:endParaRPr>
          </a:p>
        </p:txBody>
      </p:sp>
      <p:sp>
        <p:nvSpPr>
          <p:cNvPr id="4" name="Slide Number Placeholder 3"/>
          <p:cNvSpPr>
            <a:spLocks noGrp="1"/>
          </p:cNvSpPr>
          <p:nvPr>
            <p:ph type="sldNum" sz="quarter" idx="12"/>
          </p:nvPr>
        </p:nvSpPr>
        <p:spPr/>
        <p:txBody>
          <a:bodyPr/>
          <a:lstStyle/>
          <a:p>
            <a:pPr>
              <a:defRPr/>
            </a:pPr>
            <a:fld id="{E3F827AA-8D6E-41B7-9966-1EA6FB40F207}" type="slidenum">
              <a:rPr lang="en-US" smtClean="0">
                <a:latin typeface="+mj-lt"/>
              </a:rPr>
              <a:pPr>
                <a:defRPr/>
              </a:pPr>
              <a:t>9</a:t>
            </a:fld>
            <a:endParaRPr lang="en-US">
              <a:latin typeface="+mj-lt"/>
            </a:endParaRPr>
          </a:p>
        </p:txBody>
      </p:sp>
      <p:pic>
        <p:nvPicPr>
          <p:cNvPr id="70658" name="Picture 15"/>
          <p:cNvPicPr>
            <a:picLocks noChangeAspect="1" noChangeArrowheads="1"/>
          </p:cNvPicPr>
          <p:nvPr/>
        </p:nvPicPr>
        <p:blipFill>
          <a:blip r:embed="rId2" cstate="print"/>
          <a:srcRect/>
          <a:stretch>
            <a:fillRect/>
          </a:stretch>
        </p:blipFill>
        <p:spPr bwMode="auto">
          <a:xfrm>
            <a:off x="3810000" y="1890584"/>
            <a:ext cx="5257800" cy="4510216"/>
          </a:xfrm>
          <a:prstGeom prst="rect">
            <a:avLst/>
          </a:prstGeom>
          <a:noFill/>
          <a:ln w="9525">
            <a:noFill/>
            <a:miter lim="800000"/>
            <a:headEnd/>
            <a:tailEnd/>
          </a:ln>
        </p:spPr>
      </p:pic>
      <p:sp>
        <p:nvSpPr>
          <p:cNvPr id="6" name="Rectangle 5"/>
          <p:cNvSpPr/>
          <p:nvPr/>
        </p:nvSpPr>
        <p:spPr>
          <a:xfrm>
            <a:off x="4191000" y="6400800"/>
            <a:ext cx="4038600" cy="400110"/>
          </a:xfrm>
          <a:prstGeom prst="rect">
            <a:avLst/>
          </a:prstGeom>
        </p:spPr>
        <p:txBody>
          <a:bodyPr wrap="square">
            <a:spAutoFit/>
          </a:bodyPr>
          <a:lstStyle/>
          <a:p>
            <a:r>
              <a:rPr lang="en-US" sz="1000" dirty="0" smtClean="0">
                <a:latin typeface="Calibri" pitchFamily="34" charset="0"/>
              </a:rPr>
              <a:t>Source: Provincial Governance and Public Administration Performance Index (PAPI). VFF, CECODES, UNDP</a:t>
            </a:r>
            <a:endParaRPr lang="en-U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Anti-Corruption Resource" ma:contentTypeID="0x010100DC9A8EB5B31BBE4B927B479E86025213" ma:contentTypeVersion="42" ma:contentTypeDescription="Anti-Corruption Related document, resource or publication" ma:contentTypeScope="" ma:versionID="1fd0ae55e917b88f693d9b9a5ade556d">
  <xsd:schema xmlns:xsd="http://www.w3.org/2001/XMLSchema" xmlns:p="http://schemas.microsoft.com/office/2006/metadata/properties" xmlns:ns2="620f46d8-b4fe-442b-8815-a7e39b8f3b40" xmlns:ns3="bc747e7d-fcce-48a8-83e0-b527e3e5c926" xmlns:ns4="99ba3666-c468-40e9-bd56-597aae9c8760" xmlns:ns5="390c1ab5-e6cd-425f-8622-fd486e46b594" xmlns:ns6="6c64ef79-0f10-4b9c-aff2-2f11c687336e" targetNamespace="http://schemas.microsoft.com/office/2006/metadata/properties" ma:root="true" ma:fieldsID="2bd19e3f1f105f4176b2b4e0bccd0194" ns2:_="" ns3:_="" ns4:_="" ns5:_="" ns6:_="">
    <xsd:import namespace="620f46d8-b4fe-442b-8815-a7e39b8f3b40"/>
    <xsd:import namespace="bc747e7d-fcce-48a8-83e0-b527e3e5c926"/>
    <xsd:import namespace="99ba3666-c468-40e9-bd56-597aae9c8760"/>
    <xsd:import namespace="390c1ab5-e6cd-425f-8622-fd486e46b594"/>
    <xsd:import namespace="6c64ef79-0f10-4b9c-aff2-2f11c687336e"/>
    <xsd:element name="properties">
      <xsd:complexType>
        <xsd:sequence>
          <xsd:element name="documentManagement">
            <xsd:complexType>
              <xsd:all>
                <xsd:element ref="ns2:Country" minOccurs="0"/>
                <xsd:element ref="ns2:Year" minOccurs="0"/>
                <xsd:element ref="ns3:_dlc_Exempt" minOccurs="0"/>
                <xsd:element ref="ns3:CopiedItemGUID" minOccurs="0"/>
                <xsd:element ref="ns3:Shared" minOccurs="0"/>
                <xsd:element ref="ns4:Region" minOccurs="0"/>
                <xsd:element ref="ns4:Sub_x002d_Region" minOccurs="0"/>
                <xsd:element ref="ns5:AC_x0020_Document_x0020_Categories" minOccurs="0"/>
                <xsd:element ref="ns5:Source_x0028_s_x0029_" minOccurs="0"/>
                <xsd:element ref="ns5:Geographical_x0020_Scope"/>
                <xsd:element ref="ns4:DLCPolicyLabelValue" minOccurs="0"/>
                <xsd:element ref="ns4:DLCPolicyLabelClientValue" minOccurs="0"/>
                <xsd:element ref="ns4:DLCPolicyLabelLock" minOccurs="0"/>
                <xsd:element ref="ns4:Highlights" minOccurs="0"/>
                <xsd:element ref="ns6:Organization" minOccurs="0"/>
                <xsd:element ref="ns6:Language" minOccurs="0"/>
                <xsd:element ref="ns6:ThemesV2" minOccurs="0"/>
              </xsd:all>
            </xsd:complexType>
          </xsd:element>
        </xsd:sequence>
      </xsd:complexType>
    </xsd:element>
  </xsd:schema>
  <xsd:schema xmlns:xsd="http://www.w3.org/2001/XMLSchema" xmlns:dms="http://schemas.microsoft.com/office/2006/documentManagement/types" targetNamespace="620f46d8-b4fe-442b-8815-a7e39b8f3b40" elementFormDefault="qualified">
    <xsd:import namespace="http://schemas.microsoft.com/office/2006/documentManagement/types"/>
    <xsd:element name="Country" ma:index="2" nillable="true" ma:displayName="Country" ma:list="54d111e7-ec3a-4ddc-9466-d0679ea2263d" ma:internalName="Country"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Year" ma:index="3" nillable="true" ma:displayName="Year" ma:default="&lt; 1999" ma:format="Dropdown" ma:internalName="Year">
      <xsd:simpleType>
        <xsd:restriction base="dms:Choice">
          <xsd:enumeration value="&lt; 1999"/>
          <xsd:enumeration value="2000"/>
          <xsd:enumeration value="2001"/>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restriction>
      </xsd:simpleType>
    </xsd:element>
  </xsd:schema>
  <xsd:schema xmlns:xsd="http://www.w3.org/2001/XMLSchema" xmlns:dms="http://schemas.microsoft.com/office/2006/documentManagement/types" targetNamespace="bc747e7d-fcce-48a8-83e0-b527e3e5c926" elementFormDefault="qualified">
    <xsd:import namespace="http://schemas.microsoft.com/office/2006/documentManagement/types"/>
    <xsd:element name="_dlc_Exempt" ma:index="8" nillable="true" ma:displayName="Exempt from Policy" ma:description="" ma:hidden="true" ma:internalName="_dlc_Exempt" ma:readOnly="true">
      <xsd:simpleType>
        <xsd:restriction base="dms:Unknown"/>
      </xsd:simpleType>
    </xsd:element>
    <xsd:element name="CopiedItemGUID" ma:index="9" nillable="true" ma:displayName="CopiedItemGUID" ma:default="No" ma:internalName="CopiedItemGUID" ma:readOnly="true">
      <xsd:simpleType>
        <xsd:restriction base="dms:Text">
          <xsd:maxLength value="255"/>
        </xsd:restriction>
      </xsd:simpleType>
    </xsd:element>
    <xsd:element name="Shared" ma:index="10" nillable="true" ma:displayName="Shared status" ma:default="Not shared" ma:format="Dropdown" ma:internalName="Shared" ma:readOnly="true">
      <xsd:simpleType>
        <xsd:restriction base="dms:Choice">
          <xsd:enumeration value="Not shared"/>
          <xsd:enumeration value="Shared internally"/>
          <xsd:enumeration value="Publically viewable"/>
        </xsd:restriction>
      </xsd:simpleType>
    </xsd:element>
  </xsd:schema>
  <xsd:schema xmlns:xsd="http://www.w3.org/2001/XMLSchema" xmlns:dms="http://schemas.microsoft.com/office/2006/documentManagement/types" targetNamespace="99ba3666-c468-40e9-bd56-597aae9c8760" elementFormDefault="qualified">
    <xsd:import namespace="http://schemas.microsoft.com/office/2006/documentManagement/types"/>
    <xsd:element name="Region" ma:index="14" nillable="true" ma:displayName="Region" ma:list="69717dfd-18d3-4360-b002-417881ec817c" ma:internalName="Region"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Sub_x002d_Region" ma:index="16" nillable="true" ma:displayName="Sub-Region" ma:list="8fdd1ff5-9e2f-4649-a86c-a54a5b230897" ma:internalName="Sub_x002d_Region"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DLCPolicyLabelValue" ma:index="20" nillable="true" ma:displayName="Label" ma:description="Stores the current value of the label." ma:internalName="DLCPolicyLabelValue" ma:readOnly="true">
      <xsd:simpleType>
        <xsd:restriction base="dms:Note"/>
      </xsd:simpleType>
    </xsd:element>
    <xsd:element name="DLCPolicyLabelClientValue" ma:index="21"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22" nillable="true" ma:displayName="Label Locked" ma:description="Indicates whether the label should be updated when item properties are modified." ma:hidden="true" ma:internalName="DLCPolicyLabelLock" ma:readOnly="false">
      <xsd:simpleType>
        <xsd:restriction base="dms:Text"/>
      </xsd:simpleType>
    </xsd:element>
    <xsd:element name="Highlights" ma:index="23" nillable="true" ma:displayName="Highlights" ma:default="0" ma:internalName="Highlights">
      <xsd:simpleType>
        <xsd:restriction base="dms:Boolean"/>
      </xsd:simpleType>
    </xsd:element>
  </xsd:schema>
  <xsd:schema xmlns:xsd="http://www.w3.org/2001/XMLSchema" xmlns:dms="http://schemas.microsoft.com/office/2006/documentManagement/types" targetNamespace="390c1ab5-e6cd-425f-8622-fd486e46b594" elementFormDefault="qualified">
    <xsd:import namespace="http://schemas.microsoft.com/office/2006/documentManagement/types"/>
    <xsd:element name="AC_x0020_Document_x0020_Categories" ma:index="17" nillable="true" ma:displayName="Document Category" ma:description="Anti-Corruption Document Categories" ma:format="Dropdown" ma:internalName="AC_x0020_Document_x0020_Categories">
      <xsd:simpleType>
        <xsd:restriction base="dms:Choice">
          <xsd:enumeration value="Anti-corruption laws"/>
          <xsd:enumeration value="Anti-corruption strategies &amp; Action Plans"/>
          <xsd:enumeration value="Asset Declaration Forms"/>
          <xsd:enumeration value="Assessments"/>
          <xsd:enumeration value="Brochures"/>
          <xsd:enumeration value="Books"/>
          <xsd:enumeration value="Case studies"/>
          <xsd:enumeration value="Codes of conduct"/>
          <xsd:enumeration value="Comparative Experiences"/>
          <xsd:enumeration value="Conference reports"/>
          <xsd:enumeration value="Consultative reports"/>
          <xsd:enumeration value="Consolidated Replies"/>
          <xsd:enumeration value="Country profiles"/>
          <xsd:enumeration value="Feasibility study"/>
          <xsd:enumeration value="Gift Policies"/>
          <xsd:enumeration value="Indicators"/>
          <xsd:enumeration value="Institutional Development Plans"/>
          <xsd:enumeration value="International Law"/>
          <xsd:enumeration value="Issue Briefs"/>
          <xsd:enumeration value="Knowledge Products"/>
          <xsd:enumeration value="Mission Reports"/>
          <xsd:enumeration value="National legislation and regulations"/>
          <xsd:enumeration value="Other"/>
          <xsd:enumeration value="Posters/Flyers"/>
          <xsd:enumeration value="PowerPoint Presentations"/>
          <xsd:enumeration value="Press Release"/>
          <xsd:enumeration value="Project Documents"/>
          <xsd:enumeration value="Project Progress Reports"/>
          <xsd:enumeration value="Project Proposals"/>
          <xsd:enumeration value="Research"/>
          <xsd:enumeration value="Speeches"/>
          <xsd:enumeration value="Thematic Reports"/>
          <xsd:enumeration value="Toolkits"/>
          <xsd:enumeration value="TOR"/>
          <xsd:enumeration value="UNCAC Gap Analysis"/>
          <xsd:enumeration value="UNCAC Self Assessments"/>
        </xsd:restriction>
      </xsd:simpleType>
    </xsd:element>
    <xsd:element name="Source_x0028_s_x0029_" ma:index="18" nillable="true" ma:displayName="Source" ma:internalName="Source_x0028_s_x0029_">
      <xsd:simpleType>
        <xsd:restriction base="dms:Text">
          <xsd:maxLength value="255"/>
        </xsd:restriction>
      </xsd:simpleType>
    </xsd:element>
    <xsd:element name="Geographical_x0020_Scope" ma:index="19" ma:displayName="Geographical Scope" ma:format="Dropdown" ma:internalName="Geographical_x0020_Scope0" ma:readOnly="false">
      <xsd:simpleType>
        <xsd:restriction base="dms:Choice">
          <xsd:enumeration value="National"/>
          <xsd:enumeration value="Sub-Regional"/>
          <xsd:enumeration value="Regional"/>
          <xsd:enumeration value="Global"/>
        </xsd:restriction>
      </xsd:simpleType>
    </xsd:element>
  </xsd:schema>
  <xsd:schema xmlns:xsd="http://www.w3.org/2001/XMLSchema" xmlns:dms="http://schemas.microsoft.com/office/2006/documentManagement/types" targetNamespace="6c64ef79-0f10-4b9c-aff2-2f11c687336e" elementFormDefault="qualified">
    <xsd:import namespace="http://schemas.microsoft.com/office/2006/documentManagement/types"/>
    <xsd:element name="Organization" ma:index="24" nillable="true" ma:displayName="Organization" ma:list="fd7cd562-9c1b-4c94-b7b0-00847a9ed410" ma:internalName="Organization" ma:showField="Title" ma:web="2000ced0-f6e7-4054-b053-3bd517e73a42">
      <xsd:complexType>
        <xsd:complexContent>
          <xsd:extension base="dms:MultiChoiceLookup">
            <xsd:sequence>
              <xsd:element name="Value" type="dms:Lookup" maxOccurs="unbounded" minOccurs="0" nillable="true"/>
            </xsd:sequence>
          </xsd:extension>
        </xsd:complexContent>
      </xsd:complexType>
    </xsd:element>
    <xsd:element name="Language" ma:index="25" nillable="true" ma:displayName="Language" ma:default="English" ma:description="document language" ma:format="Dropdown" ma:internalName="Language">
      <xsd:simpleType>
        <xsd:restriction base="dms:Choice">
          <xsd:enumeration value="English"/>
          <xsd:enumeration value="French"/>
          <xsd:enumeration value="Arabic"/>
          <xsd:enumeration value="Spanish"/>
          <xsd:enumeration value="Russian"/>
          <xsd:enumeration value="Chinese"/>
        </xsd:restriction>
      </xsd:simpleType>
    </xsd:element>
    <xsd:element name="ThemesV2" ma:index="26" nillable="true" ma:displayName="Themes" ma:list="{3d8f2135-f7b4-4526-9ed2-ef02edb465ac}" ma:internalName="ThemesV2" ma:showField="Titl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ub_x002d_Region xmlns="99ba3666-c468-40e9-bd56-597aae9c8760">
      <Value>4</Value>
    </Sub_x002d_Region>
    <Region xmlns="99ba3666-c468-40e9-bd56-597aae9c8760">
      <Value>3</Value>
    </Region>
    <Highlights xmlns="99ba3666-c468-40e9-bd56-597aae9c8760">false</Highlights>
    <Language xmlns="6c64ef79-0f10-4b9c-aff2-2f11c687336e">English</Language>
    <Organization xmlns="6c64ef79-0f10-4b9c-aff2-2f11c687336e">
      <Value>7</Value>
    </Organization>
    <Year xmlns="620f46d8-b4fe-442b-8815-a7e39b8f3b40">2011</Year>
    <Country xmlns="620f46d8-b4fe-442b-8815-a7e39b8f3b40">
      <Value>39</Value>
    </Country>
    <DLCPolicyLabelClientValue xmlns="99ba3666-c468-40e9-bd56-597aae9c8760" xsi:nil="true"/>
    <DLCPolicyLabelLock xmlns="99ba3666-c468-40e9-bd56-597aae9c8760" xsi:nil="true"/>
    <AC_x0020_Document_x0020_Categories xmlns="390c1ab5-e6cd-425f-8622-fd486e46b594">Conference reports</AC_x0020_Document_x0020_Categories>
    <Source_x0028_s_x0029_ xmlns="390c1ab5-e6cd-425f-8622-fd486e46b594" xsi:nil="true"/>
    <ThemesV2 xmlns="6c64ef79-0f10-4b9c-aff2-2f11c687336e">
      <Value>14</Value>
    </ThemesV2>
    <Geographical_x0020_Scope xmlns="390c1ab5-e6cd-425f-8622-fd486e46b594">National</Geographical_x0020_Scope>
  </documentManagement>
</p:properties>
</file>

<file path=customXml/item4.xml><?xml version="1.0" encoding="utf-8"?>
<?mso-contentType ?>
<customXsn xmlns="http://schemas.microsoft.com/office/2006/metadata/customXsn">
  <xsnLocation/>
  <cached>True</cached>
  <openByDefault>True</openByDefault>
  <xsnScope/>
</customXsn>
</file>

<file path=customXml/item5.xml><?xml version="1.0" encoding="utf-8"?>
<?mso-contentType ?>
<p:Policy xmlns:p="office.server.policy" id="" local="true">
  <p:Name>Anti-Corruption Resource</p:Name>
  <p:Description>UNDP Anti-Corruption Portal Information Management Policy </p:Description>
  <p:Statement>Posting ideas, examples and solutions on a space sponsored by the United Nations brings them into the public domain. In order to ensure that contributors are sufficiently recognized for their ideas and innovations, the Solution Networks of Asia-Pacific (SNAP) Portal has a “Creative Commons” license. </p:Statement>
  <p:PolicyItems/>
</p:Policy>
</file>

<file path=customXml/itemProps1.xml><?xml version="1.0" encoding="utf-8"?>
<ds:datastoreItem xmlns:ds="http://schemas.openxmlformats.org/officeDocument/2006/customXml" ds:itemID="{963D8C9F-61BA-4E1B-AC90-7C231986C987}"/>
</file>

<file path=customXml/itemProps2.xml><?xml version="1.0" encoding="utf-8"?>
<ds:datastoreItem xmlns:ds="http://schemas.openxmlformats.org/officeDocument/2006/customXml" ds:itemID="{CE2A62A7-8C70-4862-BF09-B0CD4D77F054}"/>
</file>

<file path=customXml/itemProps3.xml><?xml version="1.0" encoding="utf-8"?>
<ds:datastoreItem xmlns:ds="http://schemas.openxmlformats.org/officeDocument/2006/customXml" ds:itemID="{455FDA56-980A-4F21-ACDA-C4E94D620622}"/>
</file>

<file path=customXml/itemProps4.xml><?xml version="1.0" encoding="utf-8"?>
<ds:datastoreItem xmlns:ds="http://schemas.openxmlformats.org/officeDocument/2006/customXml" ds:itemID="{F9F084F0-BF14-4C93-A960-E70F0724CCA7}"/>
</file>

<file path=customXml/itemProps5.xml><?xml version="1.0" encoding="utf-8"?>
<ds:datastoreItem xmlns:ds="http://schemas.openxmlformats.org/officeDocument/2006/customXml" ds:itemID="{07B8AB57-39D9-419E-BB55-B7ABE7A86C92}"/>
</file>

<file path=docProps/app.xml><?xml version="1.0" encoding="utf-8"?>
<Properties xmlns="http://schemas.openxmlformats.org/officeDocument/2006/extended-properties" xmlns:vt="http://schemas.openxmlformats.org/officeDocument/2006/docPropsVTypes">
  <Template>Trek</Template>
  <TotalTime>4784</TotalTime>
  <Words>1372</Words>
  <Application>Microsoft Office PowerPoint</Application>
  <PresentationFormat>On-screen Show (4:3)</PresentationFormat>
  <Paragraphs>201</Paragraphs>
  <Slides>14</Slides>
  <Notes>2</Notes>
  <HiddenSlides>1</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Office Theme</vt:lpstr>
      <vt:lpstr>Microsoft Office Excel 97-2003 Worksheet</vt:lpstr>
      <vt:lpstr>Chart</vt:lpstr>
      <vt:lpstr>Diagnosing corruption in Viet Nam: How to make best use of increasing available evidence?</vt:lpstr>
      <vt:lpstr>Contents – Outline of presentation</vt:lpstr>
      <vt:lpstr>A timeline view of a sample of corruption surveys</vt:lpstr>
      <vt:lpstr>“Systemic” problem of corruption!</vt:lpstr>
      <vt:lpstr>Propensity to Bribes at Public Notary and Hospitals by citizens</vt:lpstr>
      <vt:lpstr>Some noticeable, yet marginal, changes in  business sector</vt:lpstr>
      <vt:lpstr>The changing nature of corruption… different tools, levels, sectors</vt:lpstr>
      <vt:lpstr>Different levels of “Control of Corruption” at provincial levels</vt:lpstr>
      <vt:lpstr>Size of Bribe Required Necessitating Formal Action</vt:lpstr>
      <vt:lpstr>Why are individuals having difficulties to denounce?  A challenging environment to “denounce” and/or “report”</vt:lpstr>
      <vt:lpstr>A changing landscape, but …</vt:lpstr>
      <vt:lpstr>How …?</vt:lpstr>
      <vt:lpstr>Some final thoughts</vt:lpstr>
      <vt:lpstr>Diagnosing corruption in Viet Nam: How to make best use of increasing available evidence?</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ACD10-RTW-Session1-Overview-Diagnosing Corruption in Vietnam</dc:title>
  <dc:creator>jairo.acuna</dc:creator>
  <cp:lastModifiedBy>jairo.acuna</cp:lastModifiedBy>
  <cp:revision>41</cp:revision>
  <dcterms:created xsi:type="dcterms:W3CDTF">2011-11-03T07:56:43Z</dcterms:created>
  <dcterms:modified xsi:type="dcterms:W3CDTF">2011-11-11T04:34:08Z</dcterms:modified>
  <cp:contentType>Anti-Corruption Resource</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0x010100DC9A8EB5B31BBE4B927B479E86025213</vt:lpwstr>
  </property>
</Properties>
</file>